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5"/>
  </p:sldMasterIdLst>
  <p:notesMasterIdLst>
    <p:notesMasterId r:id="rId41"/>
  </p:notesMasterIdLst>
  <p:handoutMasterIdLst>
    <p:handoutMasterId r:id="rId42"/>
  </p:handoutMasterIdLst>
  <p:sldIdLst>
    <p:sldId id="275" r:id="rId6"/>
    <p:sldId id="276" r:id="rId7"/>
    <p:sldId id="304" r:id="rId8"/>
    <p:sldId id="277" r:id="rId9"/>
    <p:sldId id="305" r:id="rId10"/>
    <p:sldId id="279" r:id="rId11"/>
    <p:sldId id="280" r:id="rId12"/>
    <p:sldId id="281" r:id="rId13"/>
    <p:sldId id="282" r:id="rId14"/>
    <p:sldId id="309" r:id="rId15"/>
    <p:sldId id="284" r:id="rId16"/>
    <p:sldId id="278" r:id="rId17"/>
    <p:sldId id="285" r:id="rId18"/>
    <p:sldId id="312" r:id="rId19"/>
    <p:sldId id="287" r:id="rId20"/>
    <p:sldId id="288" r:id="rId21"/>
    <p:sldId id="286" r:id="rId22"/>
    <p:sldId id="315" r:id="rId23"/>
    <p:sldId id="289" r:id="rId24"/>
    <p:sldId id="290" r:id="rId25"/>
    <p:sldId id="291" r:id="rId26"/>
    <p:sldId id="293" r:id="rId27"/>
    <p:sldId id="294" r:id="rId28"/>
    <p:sldId id="295" r:id="rId29"/>
    <p:sldId id="296" r:id="rId30"/>
    <p:sldId id="314" r:id="rId31"/>
    <p:sldId id="297" r:id="rId32"/>
    <p:sldId id="298" r:id="rId33"/>
    <p:sldId id="299" r:id="rId34"/>
    <p:sldId id="300" r:id="rId35"/>
    <p:sldId id="301" r:id="rId36"/>
    <p:sldId id="302" r:id="rId37"/>
    <p:sldId id="303" r:id="rId38"/>
    <p:sldId id="317" r:id="rId39"/>
    <p:sldId id="316" r:id="rId40"/>
  </p:sldIdLst>
  <p:sldSz cx="9144000" cy="6858000" type="screen4x3"/>
  <p:notesSz cx="6858000" cy="9144000"/>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ralimj1" initials="MJG" lastIdx="6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EEEEEE"/>
    <a:srgbClr val="E8E8E8"/>
    <a:srgbClr val="FDFDFD"/>
    <a:srgbClr val="85D7C9"/>
    <a:srgbClr val="A5845D"/>
    <a:srgbClr val="AF926F"/>
    <a:srgbClr val="BFA88D"/>
    <a:srgbClr val="4020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09" autoAdjust="0"/>
    <p:restoredTop sz="95362" autoAdjust="0"/>
  </p:normalViewPr>
  <p:slideViewPr>
    <p:cSldViewPr snapToObjects="1">
      <p:cViewPr>
        <p:scale>
          <a:sx n="110" d="100"/>
          <a:sy n="110" d="100"/>
        </p:scale>
        <p:origin x="-1230" y="-72"/>
      </p:cViewPr>
      <p:guideLst>
        <p:guide orient="horz" pos="2160"/>
        <p:guide pos="2880"/>
      </p:guideLst>
    </p:cSldViewPr>
  </p:slideViewPr>
  <p:outlineViewPr>
    <p:cViewPr>
      <p:scale>
        <a:sx n="33" d="100"/>
        <a:sy n="33" d="100"/>
      </p:scale>
      <p:origin x="0" y="1237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Lst>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89" d="100"/>
          <a:sy n="89" d="100"/>
        </p:scale>
        <p:origin x="-3126"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s>
</file>

<file path=ppt/_rels/viewProps.xml.rels><?xml version="1.0" encoding="UTF-8" standalone="yes"?>
<Relationships xmlns="http://schemas.openxmlformats.org/package/2006/relationships"><Relationship Id="rId8" Type="http://schemas.openxmlformats.org/officeDocument/2006/relationships/slide" Target="slides/slide13.xml"/><Relationship Id="rId13" Type="http://schemas.openxmlformats.org/officeDocument/2006/relationships/slide" Target="slides/slide19.xml"/><Relationship Id="rId18" Type="http://schemas.openxmlformats.org/officeDocument/2006/relationships/slide" Target="slides/slide24.xml"/><Relationship Id="rId26" Type="http://schemas.openxmlformats.org/officeDocument/2006/relationships/slide" Target="slides/slide34.xml"/><Relationship Id="rId3" Type="http://schemas.openxmlformats.org/officeDocument/2006/relationships/slide" Target="slides/slide6.xml"/><Relationship Id="rId21" Type="http://schemas.openxmlformats.org/officeDocument/2006/relationships/slide" Target="slides/slide27.xml"/><Relationship Id="rId7" Type="http://schemas.openxmlformats.org/officeDocument/2006/relationships/slide" Target="slides/slide11.xml"/><Relationship Id="rId12" Type="http://schemas.openxmlformats.org/officeDocument/2006/relationships/slide" Target="slides/slide18.xml"/><Relationship Id="rId17" Type="http://schemas.openxmlformats.org/officeDocument/2006/relationships/slide" Target="slides/slide23.xml"/><Relationship Id="rId25" Type="http://schemas.openxmlformats.org/officeDocument/2006/relationships/slide" Target="slides/slide33.xml"/><Relationship Id="rId2" Type="http://schemas.openxmlformats.org/officeDocument/2006/relationships/slide" Target="slides/slide2.xml"/><Relationship Id="rId16" Type="http://schemas.openxmlformats.org/officeDocument/2006/relationships/slide" Target="slides/slide22.xml"/><Relationship Id="rId20" Type="http://schemas.openxmlformats.org/officeDocument/2006/relationships/slide" Target="slides/slide26.xml"/><Relationship Id="rId1" Type="http://schemas.openxmlformats.org/officeDocument/2006/relationships/slide" Target="slides/slide1.xml"/><Relationship Id="rId6" Type="http://schemas.openxmlformats.org/officeDocument/2006/relationships/slide" Target="slides/slide10.xml"/><Relationship Id="rId11" Type="http://schemas.openxmlformats.org/officeDocument/2006/relationships/slide" Target="slides/slide17.xml"/><Relationship Id="rId24" Type="http://schemas.openxmlformats.org/officeDocument/2006/relationships/slide" Target="slides/slide32.xml"/><Relationship Id="rId5" Type="http://schemas.openxmlformats.org/officeDocument/2006/relationships/slide" Target="slides/slide9.xml"/><Relationship Id="rId15" Type="http://schemas.openxmlformats.org/officeDocument/2006/relationships/slide" Target="slides/slide21.xml"/><Relationship Id="rId23" Type="http://schemas.openxmlformats.org/officeDocument/2006/relationships/slide" Target="slides/slide31.xml"/><Relationship Id="rId10" Type="http://schemas.openxmlformats.org/officeDocument/2006/relationships/slide" Target="slides/slide15.xml"/><Relationship Id="rId19" Type="http://schemas.openxmlformats.org/officeDocument/2006/relationships/slide" Target="slides/slide25.xml"/><Relationship Id="rId4" Type="http://schemas.openxmlformats.org/officeDocument/2006/relationships/slide" Target="slides/slide7.xml"/><Relationship Id="rId9" Type="http://schemas.openxmlformats.org/officeDocument/2006/relationships/slide" Target="slides/slide14.xml"/><Relationship Id="rId14" Type="http://schemas.openxmlformats.org/officeDocument/2006/relationships/slide" Target="slides/slide20.xml"/><Relationship Id="rId22" Type="http://schemas.openxmlformats.org/officeDocument/2006/relationships/slide" Target="slides/slide30.xml"/><Relationship Id="rId27" Type="http://schemas.openxmlformats.org/officeDocument/2006/relationships/slide" Target="slides/slide3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9933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r>
              <a:rPr lang="en-US" smtClean="0"/>
              <a:t>20140402@2025</a:t>
            </a:r>
            <a:endParaRPr lang="en-US"/>
          </a:p>
        </p:txBody>
      </p:sp>
      <p:sp>
        <p:nvSpPr>
          <p:cNvPr id="9933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r>
              <a:rPr lang="en-US" dirty="0" smtClean="0"/>
              <a:t>Arduino Course 2014 Main Track</a:t>
            </a:r>
            <a:endParaRPr lang="en-US" dirty="0"/>
          </a:p>
        </p:txBody>
      </p:sp>
      <p:sp>
        <p:nvSpPr>
          <p:cNvPr id="9933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F2191A7-E699-4255-8A04-0BCA0765ABC9}" type="slidenum">
              <a:rPr lang="en-US"/>
              <a:pPr/>
              <a:t>‹#›</a:t>
            </a:fld>
            <a:endParaRPr lang="en-US"/>
          </a:p>
        </p:txBody>
      </p:sp>
    </p:spTree>
    <p:extLst>
      <p:ext uri="{BB962C8B-B14F-4D97-AF65-F5344CB8AC3E}">
        <p14:creationId xmlns:p14="http://schemas.microsoft.com/office/powerpoint/2010/main" val="13098285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1433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r>
              <a:rPr lang="en-US" smtClean="0"/>
              <a:t>20140402@2025</a:t>
            </a: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434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434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r>
              <a:rPr lang="en-US" dirty="0" smtClean="0"/>
              <a:t>Arduino Course 2014 Main Track</a:t>
            </a:r>
            <a:endParaRPr lang="en-US" dirty="0"/>
          </a:p>
        </p:txBody>
      </p:sp>
      <p:sp>
        <p:nvSpPr>
          <p:cNvPr id="1434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1506A3B0-61D2-4B40-A582-CECA3FD8D618}" type="slidenum">
              <a:rPr lang="en-US"/>
              <a:pPr/>
              <a:t>‹#›</a:t>
            </a:fld>
            <a:endParaRPr lang="en-US"/>
          </a:p>
        </p:txBody>
      </p:sp>
    </p:spTree>
    <p:extLst>
      <p:ext uri="{BB962C8B-B14F-4D97-AF65-F5344CB8AC3E}">
        <p14:creationId xmlns:p14="http://schemas.microsoft.com/office/powerpoint/2010/main" val="2977120254"/>
      </p:ext>
    </p:extLst>
  </p:cSld>
  <p:clrMap bg1="lt1" tx1="dk1" bg2="lt2" tx2="dk2" accent1="accent1" accent2="accent2" accent3="accent3" accent4="accent4" accent5="accent5" accent6="accent6" hlink="hlink" folHlink="folHlink"/>
  <p:hf hdr="0"/>
  <p:notesStyle>
    <a:lvl1pPr marL="0" indent="0" algn="l" rtl="0" fontAlgn="base">
      <a:spcBef>
        <a:spcPct val="30000"/>
      </a:spcBef>
      <a:spcAft>
        <a:spcPct val="0"/>
      </a:spcAft>
      <a:buNone/>
      <a:defRPr sz="1000" kern="1200">
        <a:solidFill>
          <a:schemeClr val="tx1"/>
        </a:solidFill>
        <a:latin typeface="Arial" charset="0"/>
        <a:ea typeface="+mn-ea"/>
        <a:cs typeface="+mn-cs"/>
      </a:defRPr>
    </a:lvl1pPr>
    <a:lvl2pPr marL="628650" indent="-171450" algn="l" rtl="0" fontAlgn="base">
      <a:spcBef>
        <a:spcPct val="30000"/>
      </a:spcBef>
      <a:spcAft>
        <a:spcPct val="0"/>
      </a:spcAft>
      <a:buFont typeface="Arial" panose="020B0604020202020204" pitchFamily="34" charset="0"/>
      <a:buChar char="•"/>
      <a:defRPr sz="1000" kern="1200">
        <a:solidFill>
          <a:schemeClr val="tx1"/>
        </a:solidFill>
        <a:latin typeface="Arial" charset="0"/>
        <a:ea typeface="+mn-ea"/>
        <a:cs typeface="+mn-cs"/>
      </a:defRPr>
    </a:lvl2pPr>
    <a:lvl3pPr marL="1085850" indent="-171450" algn="l" rtl="0" fontAlgn="base">
      <a:spcBef>
        <a:spcPct val="30000"/>
      </a:spcBef>
      <a:spcAft>
        <a:spcPct val="0"/>
      </a:spcAft>
      <a:buFont typeface="Arial" panose="020B0604020202020204" pitchFamily="34" charset="0"/>
      <a:buChar char="•"/>
      <a:defRPr sz="1000" kern="1200">
        <a:solidFill>
          <a:schemeClr val="tx1"/>
        </a:solidFill>
        <a:latin typeface="Arial" charset="0"/>
        <a:ea typeface="+mn-ea"/>
        <a:cs typeface="+mn-cs"/>
      </a:defRPr>
    </a:lvl3pPr>
    <a:lvl4pPr marL="1543050" indent="-171450" algn="l" rtl="0" fontAlgn="base">
      <a:spcBef>
        <a:spcPct val="30000"/>
      </a:spcBef>
      <a:spcAft>
        <a:spcPct val="0"/>
      </a:spcAft>
      <a:buFont typeface="Arial" panose="020B0604020202020204" pitchFamily="34" charset="0"/>
      <a:buChar char="•"/>
      <a:defRPr sz="1000" kern="1200">
        <a:solidFill>
          <a:schemeClr val="tx1"/>
        </a:solidFill>
        <a:latin typeface="Arial" charset="0"/>
        <a:ea typeface="+mn-ea"/>
        <a:cs typeface="+mn-cs"/>
      </a:defRPr>
    </a:lvl4pPr>
    <a:lvl5pPr marL="2000250" indent="-171450" algn="l" rtl="0" fontAlgn="base">
      <a:spcBef>
        <a:spcPct val="30000"/>
      </a:spcBef>
      <a:spcAft>
        <a:spcPct val="0"/>
      </a:spcAft>
      <a:buFont typeface="Arial" panose="020B0604020202020204" pitchFamily="34" charset="0"/>
      <a:buChar char="•"/>
      <a:defRPr sz="10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r>
              <a:rPr lang="en-US" smtClean="0"/>
              <a:t>20140402@2025</a:t>
            </a:r>
            <a:endParaRPr lang="en-US"/>
          </a:p>
        </p:txBody>
      </p:sp>
      <p:sp>
        <p:nvSpPr>
          <p:cNvPr id="5" name="Rectangle 6"/>
          <p:cNvSpPr>
            <a:spLocks noGrp="1" noChangeArrowheads="1"/>
          </p:cNvSpPr>
          <p:nvPr>
            <p:ph type="ftr" sz="quarter" idx="4"/>
          </p:nvPr>
        </p:nvSpPr>
        <p:spPr>
          <a:ln/>
        </p:spPr>
        <p:txBody>
          <a:bodyPr/>
          <a:lstStyle/>
          <a:p>
            <a:r>
              <a:rPr lang="en-US" dirty="0" smtClean="0"/>
              <a:t>Arduino Course 2014 Main Track</a:t>
            </a:r>
            <a:endParaRPr lang="en-US" dirty="0"/>
          </a:p>
        </p:txBody>
      </p:sp>
      <p:sp>
        <p:nvSpPr>
          <p:cNvPr id="6" name="Rectangle 7"/>
          <p:cNvSpPr>
            <a:spLocks noGrp="1" noChangeArrowheads="1"/>
          </p:cNvSpPr>
          <p:nvPr>
            <p:ph type="sldNum" sz="quarter" idx="5"/>
          </p:nvPr>
        </p:nvSpPr>
        <p:spPr>
          <a:ln/>
        </p:spPr>
        <p:txBody>
          <a:bodyPr/>
          <a:lstStyle/>
          <a:p>
            <a:fld id="{754204F4-40D3-4B78-AF70-71D36B0348C3}" type="slidenum">
              <a:rPr lang="en-US"/>
              <a:pPr/>
              <a:t>1</a:t>
            </a:fld>
            <a:endParaRPr lang="en-US"/>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p:txBody>
          <a:bodyPr/>
          <a:lstStyle/>
          <a:p>
            <a:endParaRPr lang="en-US" dirty="0"/>
          </a:p>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Instructor’s Notes to Self:</a:t>
            </a:r>
          </a:p>
          <a:p>
            <a:pPr marL="171450" indent="-171450" algn="l">
              <a:buFont typeface="Arial" panose="020B0604020202020204" pitchFamily="34" charset="0"/>
              <a:buChar char="•"/>
            </a:pPr>
            <a:r>
              <a:rPr lang="en-US" sz="1000" dirty="0" smtClean="0"/>
              <a:t>Upload Blink sketch to the Arduino.</a:t>
            </a:r>
          </a:p>
          <a:p>
            <a:pPr marL="171450" indent="-171450" algn="l">
              <a:buFont typeface="Arial" panose="020B0604020202020204" pitchFamily="34" charset="0"/>
              <a:buChar char="•"/>
            </a:pPr>
            <a:r>
              <a:rPr lang="en-US" sz="1000" dirty="0" smtClean="0"/>
              <a:t>Walkthrough Blink sketch code.</a:t>
            </a:r>
          </a:p>
          <a:p>
            <a:pPr marL="171450" indent="-171450" algn="l">
              <a:buFont typeface="Arial" panose="020B0604020202020204" pitchFamily="34" charset="0"/>
              <a:buChar char="•"/>
            </a:pPr>
            <a:r>
              <a:rPr lang="en-US" sz="1000" dirty="0" smtClean="0"/>
              <a:t>Modify Blink sketch to speed up (or slow down) blinking.</a:t>
            </a:r>
          </a:p>
          <a:p>
            <a:pPr marL="171450" indent="-171450" algn="l">
              <a:buFont typeface="Arial" panose="020B0604020202020204" pitchFamily="34" charset="0"/>
              <a:buChar char="•"/>
            </a:pPr>
            <a:r>
              <a:rPr lang="en-US" sz="1000" dirty="0" smtClean="0"/>
              <a:t>Time estimate: 5 minutes.</a:t>
            </a:r>
          </a:p>
          <a:p>
            <a:endParaRPr lang="en-US" dirty="0"/>
          </a:p>
        </p:txBody>
      </p:sp>
      <p:sp>
        <p:nvSpPr>
          <p:cNvPr id="4" name="Date Placeholder 3"/>
          <p:cNvSpPr>
            <a:spLocks noGrp="1"/>
          </p:cNvSpPr>
          <p:nvPr>
            <p:ph type="dt" idx="10"/>
          </p:nvPr>
        </p:nvSpPr>
        <p:spPr/>
        <p:txBody>
          <a:bodyPr/>
          <a:lstStyle/>
          <a:p>
            <a:r>
              <a:rPr lang="en-US" smtClean="0"/>
              <a:t>20140402@2025</a:t>
            </a:r>
            <a:endParaRPr lang="en-US"/>
          </a:p>
        </p:txBody>
      </p:sp>
      <p:sp>
        <p:nvSpPr>
          <p:cNvPr id="5" name="Footer Placeholder 4"/>
          <p:cNvSpPr>
            <a:spLocks noGrp="1"/>
          </p:cNvSpPr>
          <p:nvPr>
            <p:ph type="ftr" sz="quarter" idx="11"/>
          </p:nvPr>
        </p:nvSpPr>
        <p:spPr/>
        <p:txBody>
          <a:bodyPr/>
          <a:lstStyle/>
          <a:p>
            <a:r>
              <a:rPr lang="en-US" dirty="0" smtClean="0"/>
              <a:t>Arduino Course 2014 Main Track</a:t>
            </a:r>
            <a:endParaRPr lang="en-US" dirty="0"/>
          </a:p>
        </p:txBody>
      </p:sp>
      <p:sp>
        <p:nvSpPr>
          <p:cNvPr id="6" name="Slide Number Placeholder 5"/>
          <p:cNvSpPr>
            <a:spLocks noGrp="1"/>
          </p:cNvSpPr>
          <p:nvPr>
            <p:ph type="sldNum" sz="quarter" idx="12"/>
          </p:nvPr>
        </p:nvSpPr>
        <p:spPr/>
        <p:txBody>
          <a:bodyPr/>
          <a:lstStyle/>
          <a:p>
            <a:fld id="{1506A3B0-61D2-4B40-A582-CECA3FD8D618}" type="slidenum">
              <a:rPr lang="en-US" smtClean="0"/>
              <a:pPr/>
              <a:t>14</a:t>
            </a:fld>
            <a:endParaRPr lang="en-US"/>
          </a:p>
        </p:txBody>
      </p:sp>
    </p:spTree>
    <p:extLst>
      <p:ext uri="{BB962C8B-B14F-4D97-AF65-F5344CB8AC3E}">
        <p14:creationId xmlns:p14="http://schemas.microsoft.com/office/powerpoint/2010/main" val="1296070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en-US" dirty="0" smtClean="0"/>
              <a:t>For later: Your kit contains </a:t>
            </a:r>
            <a:r>
              <a:rPr lang="nb-NO" dirty="0" smtClean="0"/>
              <a:t>8x Resistor - 220R</a:t>
            </a:r>
            <a:br>
              <a:rPr lang="nb-NO" dirty="0" smtClean="0"/>
            </a:br>
            <a:r>
              <a:rPr lang="nb-NO" dirty="0" smtClean="0"/>
              <a:t>4x Resistor - 1 kR</a:t>
            </a:r>
            <a:br>
              <a:rPr lang="nb-NO" dirty="0" smtClean="0"/>
            </a:br>
            <a:r>
              <a:rPr lang="nb-NO" dirty="0" smtClean="0"/>
              <a:t>4x Resistor - 10 kR</a:t>
            </a:r>
            <a:br>
              <a:rPr lang="nb-NO" dirty="0" smtClean="0"/>
            </a:br>
            <a:r>
              <a:rPr lang="nb-NO" dirty="0" smtClean="0"/>
              <a:t>4x Resistor - 100 kR</a:t>
            </a:r>
            <a:br>
              <a:rPr lang="nb-NO" dirty="0" smtClean="0"/>
            </a:br>
            <a:r>
              <a:rPr lang="nb-NO" dirty="0" smtClean="0"/>
              <a:t>1x Resistor - 1 MR</a:t>
            </a:r>
            <a:br>
              <a:rPr lang="nb-NO" dirty="0" smtClean="0"/>
            </a:br>
            <a:r>
              <a:rPr lang="nb-NO" dirty="0" smtClean="0"/>
              <a:t>1x Resistor - 5.1 MR</a:t>
            </a:r>
          </a:p>
          <a:p>
            <a:pPr lvl="1"/>
            <a:r>
              <a:rPr lang="nb-NO" dirty="0" smtClean="0"/>
              <a:t>Recommendation: Learn resistor code.  </a:t>
            </a:r>
          </a:p>
          <a:p>
            <a:pPr lvl="1"/>
            <a:r>
              <a:rPr lang="nb-NO" dirty="0" smtClean="0"/>
              <a:t>Use a mnemonic that you wouldn’t be embarrassed to repeat in front of your kids/parents.  Suggestion: </a:t>
            </a:r>
            <a:r>
              <a:rPr lang="en-US" dirty="0" smtClean="0"/>
              <a:t>Big boys race our young girls but Violet generally wins.</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nb-NO" dirty="0" smtClean="0"/>
          </a:p>
          <a:p>
            <a:endParaRPr lang="en-US" dirty="0"/>
          </a:p>
        </p:txBody>
      </p:sp>
      <p:sp>
        <p:nvSpPr>
          <p:cNvPr id="4" name="Date Placeholder 3"/>
          <p:cNvSpPr>
            <a:spLocks noGrp="1"/>
          </p:cNvSpPr>
          <p:nvPr>
            <p:ph type="dt" idx="10"/>
          </p:nvPr>
        </p:nvSpPr>
        <p:spPr/>
        <p:txBody>
          <a:bodyPr/>
          <a:lstStyle/>
          <a:p>
            <a:r>
              <a:rPr lang="en-US" smtClean="0"/>
              <a:t>20140402@2025</a:t>
            </a:r>
            <a:endParaRPr lang="en-US"/>
          </a:p>
        </p:txBody>
      </p:sp>
      <p:sp>
        <p:nvSpPr>
          <p:cNvPr id="5" name="Footer Placeholder 4"/>
          <p:cNvSpPr>
            <a:spLocks noGrp="1"/>
          </p:cNvSpPr>
          <p:nvPr>
            <p:ph type="ftr" sz="quarter" idx="11"/>
          </p:nvPr>
        </p:nvSpPr>
        <p:spPr/>
        <p:txBody>
          <a:bodyPr/>
          <a:lstStyle/>
          <a:p>
            <a:r>
              <a:rPr lang="en-US" dirty="0" smtClean="0"/>
              <a:t>Arduino Course 2014 Main Track</a:t>
            </a:r>
            <a:endParaRPr lang="en-US" dirty="0"/>
          </a:p>
        </p:txBody>
      </p:sp>
      <p:sp>
        <p:nvSpPr>
          <p:cNvPr id="6" name="Slide Number Placeholder 5"/>
          <p:cNvSpPr>
            <a:spLocks noGrp="1"/>
          </p:cNvSpPr>
          <p:nvPr>
            <p:ph type="sldNum" sz="quarter" idx="12"/>
          </p:nvPr>
        </p:nvSpPr>
        <p:spPr/>
        <p:txBody>
          <a:bodyPr/>
          <a:lstStyle/>
          <a:p>
            <a:fld id="{1506A3B0-61D2-4B40-A582-CECA3FD8D618}" type="slidenum">
              <a:rPr lang="en-US" smtClean="0"/>
              <a:pPr/>
              <a:t>15</a:t>
            </a:fld>
            <a:endParaRPr lang="en-US"/>
          </a:p>
        </p:txBody>
      </p:sp>
    </p:spTree>
    <p:extLst>
      <p:ext uri="{BB962C8B-B14F-4D97-AF65-F5344CB8AC3E}">
        <p14:creationId xmlns:p14="http://schemas.microsoft.com/office/powerpoint/2010/main" val="3661568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Instructor’s Notes to Self:</a:t>
            </a:r>
          </a:p>
          <a:p>
            <a:pPr marL="171450" indent="-171450" algn="l">
              <a:buFont typeface="Arial" panose="020B0604020202020204" pitchFamily="34" charset="0"/>
              <a:buChar char="•"/>
            </a:pPr>
            <a:r>
              <a:rPr lang="en-US" sz="1000" dirty="0" smtClean="0"/>
              <a:t>Discussion of LEDs and resistors.</a:t>
            </a:r>
          </a:p>
          <a:p>
            <a:pPr marL="171450" indent="-171450" algn="l">
              <a:buFont typeface="Arial" panose="020B0604020202020204" pitchFamily="34" charset="0"/>
              <a:buChar char="•"/>
            </a:pPr>
            <a:r>
              <a:rPr lang="en-US" sz="1000" dirty="0" smtClean="0"/>
              <a:t>Build project, showing the effects of the 2 different resistors used (220</a:t>
            </a:r>
            <a:r>
              <a:rPr lang="el-GR" sz="1000" dirty="0" smtClean="0"/>
              <a:t>Ω</a:t>
            </a:r>
            <a:r>
              <a:rPr lang="en-US" sz="1000" dirty="0" smtClean="0"/>
              <a:t> &amp; 1k</a:t>
            </a:r>
            <a:r>
              <a:rPr lang="el-GR" sz="1000" dirty="0" smtClean="0"/>
              <a:t>Ω</a:t>
            </a:r>
            <a:r>
              <a:rPr lang="en-US" sz="1000" dirty="0" smtClean="0"/>
              <a:t>).</a:t>
            </a:r>
          </a:p>
          <a:p>
            <a:pPr marL="171450" indent="-171450" algn="l">
              <a:buFont typeface="Arial" panose="020B0604020202020204" pitchFamily="34" charset="0"/>
              <a:buChar char="•"/>
            </a:pPr>
            <a:r>
              <a:rPr lang="en-US" sz="1000" dirty="0" smtClean="0"/>
              <a:t>Use Blink sketch from Lesson 1</a:t>
            </a:r>
          </a:p>
          <a:p>
            <a:pPr marL="171450" indent="-171450" algn="l">
              <a:buFont typeface="Arial" panose="020B0604020202020204" pitchFamily="34" charset="0"/>
              <a:buChar char="•"/>
            </a:pPr>
            <a:r>
              <a:rPr lang="en-US" sz="1000" dirty="0" smtClean="0"/>
              <a:t>Time estimate: 5 minutes.</a:t>
            </a:r>
          </a:p>
          <a:p>
            <a:endParaRPr lang="en-US" dirty="0"/>
          </a:p>
        </p:txBody>
      </p:sp>
      <p:sp>
        <p:nvSpPr>
          <p:cNvPr id="4" name="Date Placeholder 3"/>
          <p:cNvSpPr>
            <a:spLocks noGrp="1"/>
          </p:cNvSpPr>
          <p:nvPr>
            <p:ph type="dt" idx="10"/>
          </p:nvPr>
        </p:nvSpPr>
        <p:spPr/>
        <p:txBody>
          <a:bodyPr/>
          <a:lstStyle/>
          <a:p>
            <a:r>
              <a:rPr lang="en-US" smtClean="0"/>
              <a:t>20140402@2025</a:t>
            </a:r>
            <a:endParaRPr lang="en-US"/>
          </a:p>
        </p:txBody>
      </p:sp>
      <p:sp>
        <p:nvSpPr>
          <p:cNvPr id="5" name="Footer Placeholder 4"/>
          <p:cNvSpPr>
            <a:spLocks noGrp="1"/>
          </p:cNvSpPr>
          <p:nvPr>
            <p:ph type="ftr" sz="quarter" idx="11"/>
          </p:nvPr>
        </p:nvSpPr>
        <p:spPr/>
        <p:txBody>
          <a:bodyPr/>
          <a:lstStyle/>
          <a:p>
            <a:r>
              <a:rPr lang="en-US" dirty="0" smtClean="0"/>
              <a:t>Arduino Course 2014 Main Track</a:t>
            </a:r>
            <a:endParaRPr lang="en-US" dirty="0"/>
          </a:p>
        </p:txBody>
      </p:sp>
      <p:sp>
        <p:nvSpPr>
          <p:cNvPr id="6" name="Slide Number Placeholder 5"/>
          <p:cNvSpPr>
            <a:spLocks noGrp="1"/>
          </p:cNvSpPr>
          <p:nvPr>
            <p:ph type="sldNum" sz="quarter" idx="12"/>
          </p:nvPr>
        </p:nvSpPr>
        <p:spPr/>
        <p:txBody>
          <a:bodyPr/>
          <a:lstStyle/>
          <a:p>
            <a:fld id="{1506A3B0-61D2-4B40-A582-CECA3FD8D618}" type="slidenum">
              <a:rPr lang="en-US" smtClean="0"/>
              <a:pPr/>
              <a:t>17</a:t>
            </a:fld>
            <a:endParaRPr lang="en-US"/>
          </a:p>
        </p:txBody>
      </p:sp>
    </p:spTree>
    <p:extLst>
      <p:ext uri="{BB962C8B-B14F-4D97-AF65-F5344CB8AC3E}">
        <p14:creationId xmlns:p14="http://schemas.microsoft.com/office/powerpoint/2010/main" val="3026366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Instructor’s Notes to Self:</a:t>
            </a:r>
          </a:p>
          <a:p>
            <a:pPr marL="171450" indent="-171450" algn="l">
              <a:buFont typeface="Arial" panose="020B0604020202020204" pitchFamily="34" charset="0"/>
              <a:buChar char="•"/>
            </a:pPr>
            <a:r>
              <a:rPr lang="en-US" sz="1000" dirty="0" smtClean="0"/>
              <a:t>Discussion of LEDs and resistors.</a:t>
            </a:r>
          </a:p>
          <a:p>
            <a:pPr marL="171450" indent="-171450" algn="l">
              <a:buFont typeface="Arial" panose="020B0604020202020204" pitchFamily="34" charset="0"/>
              <a:buChar char="•"/>
            </a:pPr>
            <a:r>
              <a:rPr lang="en-US" sz="1000" dirty="0" smtClean="0"/>
              <a:t>Build project, showing the effects of the 2 different resistors used (220</a:t>
            </a:r>
            <a:r>
              <a:rPr lang="el-GR" sz="1000" dirty="0" smtClean="0"/>
              <a:t>Ω</a:t>
            </a:r>
            <a:r>
              <a:rPr lang="en-US" sz="1000" dirty="0" smtClean="0"/>
              <a:t> &amp; 1k</a:t>
            </a:r>
            <a:r>
              <a:rPr lang="el-GR" sz="1000" dirty="0" smtClean="0"/>
              <a:t>Ω</a:t>
            </a:r>
            <a:r>
              <a:rPr lang="en-US" sz="1000" dirty="0" smtClean="0"/>
              <a:t>).</a:t>
            </a:r>
          </a:p>
          <a:p>
            <a:pPr marL="171450" indent="-171450" algn="l">
              <a:buFont typeface="Arial" panose="020B0604020202020204" pitchFamily="34" charset="0"/>
              <a:buChar char="•"/>
            </a:pPr>
            <a:r>
              <a:rPr lang="en-US" sz="1000" dirty="0" smtClean="0"/>
              <a:t>Use Blink sketch from Lesson 1</a:t>
            </a:r>
          </a:p>
          <a:p>
            <a:pPr marL="171450" indent="-171450" algn="l">
              <a:buFont typeface="Arial" panose="020B0604020202020204" pitchFamily="34" charset="0"/>
              <a:buChar char="•"/>
            </a:pPr>
            <a:r>
              <a:rPr lang="en-US" sz="1000" dirty="0" smtClean="0"/>
              <a:t>Time estimate: 5 minutes.</a:t>
            </a:r>
          </a:p>
          <a:p>
            <a:endParaRPr lang="en-US" dirty="0"/>
          </a:p>
        </p:txBody>
      </p:sp>
      <p:sp>
        <p:nvSpPr>
          <p:cNvPr id="4" name="Date Placeholder 3"/>
          <p:cNvSpPr>
            <a:spLocks noGrp="1"/>
          </p:cNvSpPr>
          <p:nvPr>
            <p:ph type="dt" idx="10"/>
          </p:nvPr>
        </p:nvSpPr>
        <p:spPr/>
        <p:txBody>
          <a:bodyPr/>
          <a:lstStyle/>
          <a:p>
            <a:r>
              <a:rPr lang="en-US" smtClean="0"/>
              <a:t>20140402@2025</a:t>
            </a:r>
            <a:endParaRPr lang="en-US"/>
          </a:p>
        </p:txBody>
      </p:sp>
      <p:sp>
        <p:nvSpPr>
          <p:cNvPr id="5" name="Footer Placeholder 4"/>
          <p:cNvSpPr>
            <a:spLocks noGrp="1"/>
          </p:cNvSpPr>
          <p:nvPr>
            <p:ph type="ftr" sz="quarter" idx="11"/>
          </p:nvPr>
        </p:nvSpPr>
        <p:spPr/>
        <p:txBody>
          <a:bodyPr/>
          <a:lstStyle/>
          <a:p>
            <a:r>
              <a:rPr lang="en-US" dirty="0" smtClean="0"/>
              <a:t>Arduino Course 2014 Main Track</a:t>
            </a:r>
            <a:endParaRPr lang="en-US" dirty="0"/>
          </a:p>
        </p:txBody>
      </p:sp>
      <p:sp>
        <p:nvSpPr>
          <p:cNvPr id="6" name="Slide Number Placeholder 5"/>
          <p:cNvSpPr>
            <a:spLocks noGrp="1"/>
          </p:cNvSpPr>
          <p:nvPr>
            <p:ph type="sldNum" sz="quarter" idx="12"/>
          </p:nvPr>
        </p:nvSpPr>
        <p:spPr/>
        <p:txBody>
          <a:bodyPr/>
          <a:lstStyle/>
          <a:p>
            <a:fld id="{1506A3B0-61D2-4B40-A582-CECA3FD8D618}" type="slidenum">
              <a:rPr lang="en-US" smtClean="0"/>
              <a:pPr/>
              <a:t>18</a:t>
            </a:fld>
            <a:endParaRPr lang="en-US"/>
          </a:p>
        </p:txBody>
      </p:sp>
    </p:spTree>
    <p:extLst>
      <p:ext uri="{BB962C8B-B14F-4D97-AF65-F5344CB8AC3E}">
        <p14:creationId xmlns:p14="http://schemas.microsoft.com/office/powerpoint/2010/main" val="3026366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Instructor’s Notes to Self:</a:t>
            </a:r>
          </a:p>
          <a:p>
            <a:pPr marL="171450" indent="-171450" algn="l">
              <a:buFont typeface="Arial" panose="020B0604020202020204" pitchFamily="34" charset="0"/>
              <a:buChar char="•"/>
            </a:pPr>
            <a:r>
              <a:rPr lang="en-US" sz="1000" dirty="0" smtClean="0"/>
              <a:t>Discussion of pseudo-</a:t>
            </a:r>
            <a:r>
              <a:rPr lang="en-US" sz="1000" b="1" dirty="0" smtClean="0"/>
              <a:t>analog output</a:t>
            </a:r>
            <a:r>
              <a:rPr lang="en-US" sz="1000" dirty="0" smtClean="0"/>
              <a:t>, aka PWM .. </a:t>
            </a:r>
          </a:p>
          <a:p>
            <a:pPr marL="171450" marR="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000" dirty="0" smtClean="0"/>
              <a:t>The RGB LED in your kit is common cathode </a:t>
            </a:r>
          </a:p>
          <a:p>
            <a:pPr marL="0" indent="0" algn="l">
              <a:buFont typeface="Arial" panose="020B0604020202020204" pitchFamily="34" charset="0"/>
              <a:buNone/>
            </a:pPr>
            <a:endParaRPr lang="en-US" sz="1000" dirty="0" smtClean="0"/>
          </a:p>
          <a:p>
            <a:pPr marL="171450" indent="-171450" algn="l">
              <a:buFont typeface="Arial" panose="020B0604020202020204" pitchFamily="34" charset="0"/>
              <a:buChar char="•"/>
            </a:pPr>
            <a:r>
              <a:rPr lang="en-US" sz="1000" dirty="0" smtClean="0"/>
              <a:t>Discussion of RGB?</a:t>
            </a:r>
          </a:p>
          <a:p>
            <a:pPr marL="171450" indent="-171450" algn="l">
              <a:buFont typeface="Arial" panose="020B0604020202020204" pitchFamily="34" charset="0"/>
              <a:buChar char="•"/>
            </a:pPr>
            <a:r>
              <a:rPr lang="en-US" sz="1000" dirty="0" smtClean="0"/>
              <a:t>Do</a:t>
            </a:r>
            <a:r>
              <a:rPr lang="en-US" sz="1000" baseline="0" dirty="0" smtClean="0"/>
              <a:t> NOT use n</a:t>
            </a:r>
            <a:r>
              <a:rPr lang="en-US" sz="1000" dirty="0" smtClean="0"/>
              <a:t>ew “RGB LED” sketch </a:t>
            </a:r>
          </a:p>
          <a:p>
            <a:pPr marL="171450" indent="-171450" algn="l">
              <a:buFont typeface="Arial" panose="020B0604020202020204" pitchFamily="34" charset="0"/>
              <a:buChar char="•"/>
            </a:pPr>
            <a:r>
              <a:rPr lang="en-US" sz="1000" dirty="0" smtClean="0"/>
              <a:t>Use </a:t>
            </a:r>
            <a:r>
              <a:rPr lang="el-GR" sz="1000" dirty="0" smtClean="0"/>
              <a:t>3</a:t>
            </a:r>
            <a:r>
              <a:rPr lang="en-US" sz="1000" dirty="0" smtClean="0"/>
              <a:t> resistors</a:t>
            </a:r>
            <a:r>
              <a:rPr lang="el-GR" sz="1000" dirty="0" smtClean="0"/>
              <a:t> @ 220 Ω </a:t>
            </a:r>
            <a:r>
              <a:rPr lang="en-US" sz="1000" dirty="0" smtClean="0"/>
              <a:t>each</a:t>
            </a:r>
          </a:p>
          <a:p>
            <a:pPr marL="171450" indent="-171450" algn="l">
              <a:buFont typeface="Arial" panose="020B0604020202020204" pitchFamily="34" charset="0"/>
              <a:buChar char="•"/>
            </a:pPr>
            <a:r>
              <a:rPr lang="en-US" sz="1000" dirty="0" smtClean="0"/>
              <a:t>Time estimate: 7 minutes.</a:t>
            </a:r>
          </a:p>
          <a:p>
            <a:endParaRPr lang="en-US" dirty="0"/>
          </a:p>
        </p:txBody>
      </p:sp>
      <p:sp>
        <p:nvSpPr>
          <p:cNvPr id="4" name="Date Placeholder 3"/>
          <p:cNvSpPr>
            <a:spLocks noGrp="1"/>
          </p:cNvSpPr>
          <p:nvPr>
            <p:ph type="dt" idx="10"/>
          </p:nvPr>
        </p:nvSpPr>
        <p:spPr/>
        <p:txBody>
          <a:bodyPr/>
          <a:lstStyle/>
          <a:p>
            <a:r>
              <a:rPr lang="en-US" smtClean="0"/>
              <a:t>20140402@2025</a:t>
            </a:r>
            <a:endParaRPr lang="en-US"/>
          </a:p>
        </p:txBody>
      </p:sp>
      <p:sp>
        <p:nvSpPr>
          <p:cNvPr id="5" name="Footer Placeholder 4"/>
          <p:cNvSpPr>
            <a:spLocks noGrp="1"/>
          </p:cNvSpPr>
          <p:nvPr>
            <p:ph type="ftr" sz="quarter" idx="11"/>
          </p:nvPr>
        </p:nvSpPr>
        <p:spPr/>
        <p:txBody>
          <a:bodyPr/>
          <a:lstStyle/>
          <a:p>
            <a:r>
              <a:rPr lang="en-US" dirty="0" smtClean="0"/>
              <a:t>Arduino Course 2014 Main Track</a:t>
            </a:r>
            <a:endParaRPr lang="en-US" dirty="0"/>
          </a:p>
        </p:txBody>
      </p:sp>
      <p:sp>
        <p:nvSpPr>
          <p:cNvPr id="6" name="Slide Number Placeholder 5"/>
          <p:cNvSpPr>
            <a:spLocks noGrp="1"/>
          </p:cNvSpPr>
          <p:nvPr>
            <p:ph type="sldNum" sz="quarter" idx="12"/>
          </p:nvPr>
        </p:nvSpPr>
        <p:spPr/>
        <p:txBody>
          <a:bodyPr/>
          <a:lstStyle/>
          <a:p>
            <a:fld id="{1506A3B0-61D2-4B40-A582-CECA3FD8D618}" type="slidenum">
              <a:rPr lang="en-US" smtClean="0"/>
              <a:pPr/>
              <a:t>19</a:t>
            </a:fld>
            <a:endParaRPr lang="en-US"/>
          </a:p>
        </p:txBody>
      </p:sp>
    </p:spTree>
    <p:extLst>
      <p:ext uri="{BB962C8B-B14F-4D97-AF65-F5344CB8AC3E}">
        <p14:creationId xmlns:p14="http://schemas.microsoft.com/office/powerpoint/2010/main" val="2619686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Instructor’s Notes to Self:</a:t>
            </a:r>
          </a:p>
          <a:p>
            <a:pPr marL="171450" indent="-171450" algn="l">
              <a:buFont typeface="Arial" panose="020B0604020202020204" pitchFamily="34" charset="0"/>
              <a:buChar char="•"/>
            </a:pPr>
            <a:r>
              <a:rPr lang="en-US" sz="1000" dirty="0" smtClean="0"/>
              <a:t>Use Mars’ script to extend the RGB LED lesson to use the Serial Monitor.</a:t>
            </a:r>
          </a:p>
          <a:p>
            <a:pPr marL="171450" indent="-171450" algn="l">
              <a:buFont typeface="Arial" panose="020B0604020202020204" pitchFamily="34" charset="0"/>
              <a:buChar char="•"/>
            </a:pPr>
            <a:r>
              <a:rPr lang="en-US" sz="1000" dirty="0" smtClean="0"/>
              <a:t>Point out the utility of the Serial Monitor for debugging.</a:t>
            </a:r>
          </a:p>
          <a:p>
            <a:pPr marL="171450" indent="-171450" algn="l">
              <a:buFont typeface="Arial" panose="020B0604020202020204" pitchFamily="34" charset="0"/>
              <a:buChar char="•"/>
            </a:pPr>
            <a:r>
              <a:rPr lang="en-US" sz="1000" dirty="0" smtClean="0"/>
              <a:t>Time estimate: 5 minutes.</a:t>
            </a:r>
          </a:p>
          <a:p>
            <a:endParaRPr lang="en-US" dirty="0"/>
          </a:p>
        </p:txBody>
      </p:sp>
      <p:sp>
        <p:nvSpPr>
          <p:cNvPr id="4" name="Date Placeholder 3"/>
          <p:cNvSpPr>
            <a:spLocks noGrp="1"/>
          </p:cNvSpPr>
          <p:nvPr>
            <p:ph type="dt" idx="10"/>
          </p:nvPr>
        </p:nvSpPr>
        <p:spPr/>
        <p:txBody>
          <a:bodyPr/>
          <a:lstStyle/>
          <a:p>
            <a:r>
              <a:rPr lang="en-US" smtClean="0"/>
              <a:t>20140402@2025</a:t>
            </a:r>
            <a:endParaRPr lang="en-US"/>
          </a:p>
        </p:txBody>
      </p:sp>
      <p:sp>
        <p:nvSpPr>
          <p:cNvPr id="5" name="Footer Placeholder 4"/>
          <p:cNvSpPr>
            <a:spLocks noGrp="1"/>
          </p:cNvSpPr>
          <p:nvPr>
            <p:ph type="ftr" sz="quarter" idx="11"/>
          </p:nvPr>
        </p:nvSpPr>
        <p:spPr/>
        <p:txBody>
          <a:bodyPr/>
          <a:lstStyle/>
          <a:p>
            <a:r>
              <a:rPr lang="en-US" dirty="0" smtClean="0"/>
              <a:t>Arduino Course 2014 Main Track</a:t>
            </a:r>
            <a:endParaRPr lang="en-US" dirty="0"/>
          </a:p>
        </p:txBody>
      </p:sp>
      <p:sp>
        <p:nvSpPr>
          <p:cNvPr id="6" name="Slide Number Placeholder 5"/>
          <p:cNvSpPr>
            <a:spLocks noGrp="1"/>
          </p:cNvSpPr>
          <p:nvPr>
            <p:ph type="sldNum" sz="quarter" idx="12"/>
          </p:nvPr>
        </p:nvSpPr>
        <p:spPr/>
        <p:txBody>
          <a:bodyPr/>
          <a:lstStyle/>
          <a:p>
            <a:fld id="{1506A3B0-61D2-4B40-A582-CECA3FD8D618}" type="slidenum">
              <a:rPr lang="en-US" smtClean="0"/>
              <a:pPr/>
              <a:t>20</a:t>
            </a:fld>
            <a:endParaRPr lang="en-US"/>
          </a:p>
        </p:txBody>
      </p:sp>
    </p:spTree>
    <p:extLst>
      <p:ext uri="{BB962C8B-B14F-4D97-AF65-F5344CB8AC3E}">
        <p14:creationId xmlns:p14="http://schemas.microsoft.com/office/powerpoint/2010/main" val="2235073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Instructor’s Notes to Self:</a:t>
            </a:r>
          </a:p>
          <a:p>
            <a:pPr marL="171450" indent="-171450" algn="l">
              <a:buFont typeface="Arial" panose="020B0604020202020204" pitchFamily="34" charset="0"/>
              <a:buChar char="•"/>
            </a:pPr>
            <a:r>
              <a:rPr lang="en-US" sz="1000" dirty="0" smtClean="0"/>
              <a:t>Demonstrate use of digital inputs using pushbuttons.</a:t>
            </a:r>
          </a:p>
          <a:p>
            <a:pPr marL="171450" indent="-171450" algn="l">
              <a:buFont typeface="Arial" panose="020B0604020202020204" pitchFamily="34" charset="0"/>
              <a:buChar char="•"/>
            </a:pPr>
            <a:r>
              <a:rPr lang="en-US" sz="1000" dirty="0" smtClean="0"/>
              <a:t>Follow breadboard setup (leverage lesson 2 if it has not been torn apart).</a:t>
            </a:r>
          </a:p>
          <a:p>
            <a:pPr marL="171450" indent="-171450" algn="l">
              <a:buFont typeface="Arial" panose="020B0604020202020204" pitchFamily="34" charset="0"/>
              <a:buChar char="•"/>
            </a:pPr>
            <a:r>
              <a:rPr lang="en-US" sz="1000" dirty="0" smtClean="0"/>
              <a:t>Upload code &amp; walk through briefly. </a:t>
            </a:r>
          </a:p>
          <a:p>
            <a:pPr marL="171450" indent="-171450" algn="l">
              <a:buFont typeface="Arial" panose="020B0604020202020204" pitchFamily="34" charset="0"/>
              <a:buChar char="•"/>
            </a:pPr>
            <a:r>
              <a:rPr lang="en-US" sz="1000" dirty="0" smtClean="0"/>
              <a:t>Point out the diagram of the pushbuttons (push switches) that Monk provides.</a:t>
            </a:r>
          </a:p>
          <a:p>
            <a:pPr marL="171450" indent="-171450" algn="l">
              <a:buFont typeface="Arial" panose="020B0604020202020204" pitchFamily="34" charset="0"/>
              <a:buChar char="•"/>
            </a:pPr>
            <a:r>
              <a:rPr lang="en-US" sz="1000" dirty="0" smtClean="0"/>
              <a:t>Time estimate: 10 minutes.</a:t>
            </a:r>
          </a:p>
          <a:p>
            <a:endParaRPr lang="en-US" dirty="0"/>
          </a:p>
        </p:txBody>
      </p:sp>
      <p:sp>
        <p:nvSpPr>
          <p:cNvPr id="4" name="Date Placeholder 3"/>
          <p:cNvSpPr>
            <a:spLocks noGrp="1"/>
          </p:cNvSpPr>
          <p:nvPr>
            <p:ph type="dt" idx="10"/>
          </p:nvPr>
        </p:nvSpPr>
        <p:spPr/>
        <p:txBody>
          <a:bodyPr/>
          <a:lstStyle/>
          <a:p>
            <a:r>
              <a:rPr lang="en-US" smtClean="0"/>
              <a:t>20140402@2025</a:t>
            </a:r>
            <a:endParaRPr lang="en-US"/>
          </a:p>
        </p:txBody>
      </p:sp>
      <p:sp>
        <p:nvSpPr>
          <p:cNvPr id="5" name="Footer Placeholder 4"/>
          <p:cNvSpPr>
            <a:spLocks noGrp="1"/>
          </p:cNvSpPr>
          <p:nvPr>
            <p:ph type="ftr" sz="quarter" idx="11"/>
          </p:nvPr>
        </p:nvSpPr>
        <p:spPr/>
        <p:txBody>
          <a:bodyPr/>
          <a:lstStyle/>
          <a:p>
            <a:r>
              <a:rPr lang="en-US" dirty="0" smtClean="0"/>
              <a:t>Arduino Course 2014 Main Track</a:t>
            </a:r>
            <a:endParaRPr lang="en-US" dirty="0"/>
          </a:p>
        </p:txBody>
      </p:sp>
      <p:sp>
        <p:nvSpPr>
          <p:cNvPr id="6" name="Slide Number Placeholder 5"/>
          <p:cNvSpPr>
            <a:spLocks noGrp="1"/>
          </p:cNvSpPr>
          <p:nvPr>
            <p:ph type="sldNum" sz="quarter" idx="12"/>
          </p:nvPr>
        </p:nvSpPr>
        <p:spPr/>
        <p:txBody>
          <a:bodyPr/>
          <a:lstStyle/>
          <a:p>
            <a:fld id="{1506A3B0-61D2-4B40-A582-CECA3FD8D618}" type="slidenum">
              <a:rPr lang="en-US" smtClean="0"/>
              <a:pPr/>
              <a:t>21</a:t>
            </a:fld>
            <a:endParaRPr lang="en-US"/>
          </a:p>
        </p:txBody>
      </p:sp>
    </p:spTree>
    <p:extLst>
      <p:ext uri="{BB962C8B-B14F-4D97-AF65-F5344CB8AC3E}">
        <p14:creationId xmlns:p14="http://schemas.microsoft.com/office/powerpoint/2010/main" val="965743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Instructor’s Notes to Self:</a:t>
            </a:r>
          </a:p>
          <a:p>
            <a:pPr marL="171450" indent="-171450" algn="l">
              <a:buFont typeface="Arial" panose="020B0604020202020204" pitchFamily="34" charset="0"/>
              <a:buChar char="•"/>
            </a:pPr>
            <a:r>
              <a:rPr lang="en-US" sz="1000" dirty="0" smtClean="0"/>
              <a:t>Only cover “An Experiment” and “Variable Resistors (Pots)” sections from the Lesson PDF.</a:t>
            </a:r>
          </a:p>
          <a:p>
            <a:pPr marL="171450" indent="-171450" algn="l">
              <a:buFont typeface="Arial" panose="020B0604020202020204" pitchFamily="34" charset="0"/>
              <a:buChar char="•"/>
            </a:pPr>
            <a:r>
              <a:rPr lang="en-US" sz="1000" dirty="0" smtClean="0"/>
              <a:t>Sample code demonstrates the utility of the Serial Monitor for debugging.</a:t>
            </a:r>
          </a:p>
          <a:p>
            <a:pPr marL="171450" indent="-171450" algn="l">
              <a:buFont typeface="Arial" panose="020B0604020202020204" pitchFamily="34" charset="0"/>
              <a:buChar char="•"/>
            </a:pPr>
            <a:r>
              <a:rPr lang="en-US" sz="1000" dirty="0" smtClean="0"/>
              <a:t>Description of pots is useful.</a:t>
            </a:r>
          </a:p>
          <a:p>
            <a:pPr marL="171450" indent="-171450" algn="l">
              <a:buFont typeface="Arial" panose="020B0604020202020204" pitchFamily="34" charset="0"/>
              <a:buChar char="•"/>
            </a:pPr>
            <a:r>
              <a:rPr lang="en-US" sz="1000" dirty="0" smtClean="0"/>
              <a:t>Time estimate: 5 minutes.</a:t>
            </a:r>
          </a:p>
          <a:p>
            <a:endParaRPr lang="en-US" dirty="0"/>
          </a:p>
        </p:txBody>
      </p:sp>
      <p:sp>
        <p:nvSpPr>
          <p:cNvPr id="4" name="Date Placeholder 3"/>
          <p:cNvSpPr>
            <a:spLocks noGrp="1"/>
          </p:cNvSpPr>
          <p:nvPr>
            <p:ph type="dt" idx="10"/>
          </p:nvPr>
        </p:nvSpPr>
        <p:spPr/>
        <p:txBody>
          <a:bodyPr/>
          <a:lstStyle/>
          <a:p>
            <a:r>
              <a:rPr lang="en-US" smtClean="0"/>
              <a:t>20140402@2025</a:t>
            </a:r>
            <a:endParaRPr lang="en-US"/>
          </a:p>
        </p:txBody>
      </p:sp>
      <p:sp>
        <p:nvSpPr>
          <p:cNvPr id="5" name="Footer Placeholder 4"/>
          <p:cNvSpPr>
            <a:spLocks noGrp="1"/>
          </p:cNvSpPr>
          <p:nvPr>
            <p:ph type="ftr" sz="quarter" idx="11"/>
          </p:nvPr>
        </p:nvSpPr>
        <p:spPr/>
        <p:txBody>
          <a:bodyPr/>
          <a:lstStyle/>
          <a:p>
            <a:r>
              <a:rPr lang="en-US" dirty="0" smtClean="0"/>
              <a:t>Arduino Course 2014 Main Track</a:t>
            </a:r>
            <a:endParaRPr lang="en-US" dirty="0"/>
          </a:p>
        </p:txBody>
      </p:sp>
      <p:sp>
        <p:nvSpPr>
          <p:cNvPr id="6" name="Slide Number Placeholder 5"/>
          <p:cNvSpPr>
            <a:spLocks noGrp="1"/>
          </p:cNvSpPr>
          <p:nvPr>
            <p:ph type="sldNum" sz="quarter" idx="12"/>
          </p:nvPr>
        </p:nvSpPr>
        <p:spPr/>
        <p:txBody>
          <a:bodyPr/>
          <a:lstStyle/>
          <a:p>
            <a:fld id="{1506A3B0-61D2-4B40-A582-CECA3FD8D618}" type="slidenum">
              <a:rPr lang="en-US" smtClean="0"/>
              <a:pPr/>
              <a:t>22</a:t>
            </a:fld>
            <a:endParaRPr lang="en-US"/>
          </a:p>
        </p:txBody>
      </p:sp>
    </p:spTree>
    <p:extLst>
      <p:ext uri="{BB962C8B-B14F-4D97-AF65-F5344CB8AC3E}">
        <p14:creationId xmlns:p14="http://schemas.microsoft.com/office/powerpoint/2010/main" val="147927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Instructor’s Notes to Self:</a:t>
            </a:r>
          </a:p>
          <a:p>
            <a:pPr marL="171450" indent="-171450" algn="l">
              <a:buFont typeface="Arial" panose="020B0604020202020204" pitchFamily="34" charset="0"/>
              <a:buChar char="•"/>
            </a:pPr>
            <a:r>
              <a:rPr lang="en-US" sz="1000" dirty="0" smtClean="0"/>
              <a:t>Replace the pot from the lesson 8 “experiment” with the light sensor and </a:t>
            </a:r>
            <a:r>
              <a:rPr lang="en-US" sz="1000" b="1" dirty="0" smtClean="0"/>
              <a:t>1K resistor</a:t>
            </a:r>
            <a:r>
              <a:rPr lang="en-US" sz="1000" dirty="0" smtClean="0"/>
              <a:t>, as described on page 6 of the Lesson 9 PDF.</a:t>
            </a:r>
          </a:p>
          <a:p>
            <a:pPr marL="171450" indent="-171450" algn="l">
              <a:buFont typeface="Arial" panose="020B0604020202020204" pitchFamily="34" charset="0"/>
              <a:buChar char="•"/>
            </a:pPr>
            <a:r>
              <a:rPr lang="en-US" sz="1000" dirty="0" smtClean="0">
                <a:solidFill>
                  <a:srgbClr val="FF0000"/>
                </a:solidFill>
              </a:rPr>
              <a:t>Do not put light sensor alone between +5 and GND</a:t>
            </a:r>
          </a:p>
          <a:p>
            <a:pPr marL="171450" indent="-171450" algn="l">
              <a:buFont typeface="Arial" panose="020B0604020202020204" pitchFamily="34" charset="0"/>
              <a:buChar char="•"/>
            </a:pPr>
            <a:r>
              <a:rPr lang="en-US" sz="1000" dirty="0" smtClean="0"/>
              <a:t>The only sections of the Lesson 9 PDF to be covered are “Breadboard  Layout” and “Photocells”.</a:t>
            </a:r>
          </a:p>
          <a:p>
            <a:pPr marL="171450" indent="-171450" algn="l">
              <a:buFont typeface="Arial" panose="020B0604020202020204" pitchFamily="34" charset="0"/>
              <a:buChar char="•"/>
            </a:pPr>
            <a:r>
              <a:rPr lang="en-US" sz="1000" b="1" dirty="0" smtClean="0"/>
              <a:t>Use sketch from Lesson 8 “Experiment” </a:t>
            </a:r>
            <a:r>
              <a:rPr lang="en-US" sz="1000" dirty="0" smtClean="0"/>
              <a:t>to display the light sensor’s measurement in the Serial Monitor.</a:t>
            </a:r>
          </a:p>
          <a:p>
            <a:pPr marL="171450" indent="-171450" algn="l">
              <a:buFont typeface="Arial" panose="020B0604020202020204" pitchFamily="34" charset="0"/>
              <a:buChar char="•"/>
            </a:pPr>
            <a:r>
              <a:rPr lang="en-US" sz="1000" dirty="0" smtClean="0"/>
              <a:t>Time estimate: 5 minutes.</a:t>
            </a:r>
          </a:p>
          <a:p>
            <a:pPr marL="171450" indent="-171450" algn="l">
              <a:buFont typeface="Arial" panose="020B0604020202020204" pitchFamily="34" charset="0"/>
              <a:buChar char="•"/>
            </a:pPr>
            <a:r>
              <a:rPr lang="en-US" sz="800" dirty="0" smtClean="0"/>
              <a:t>Typical values: ambient =&gt; 890..896; finger on top =&gt; 583; pinch edges, too =&gt; 382.</a:t>
            </a:r>
          </a:p>
          <a:p>
            <a:pPr marL="171450" indent="-171450" algn="l">
              <a:buFont typeface="Arial" panose="020B0604020202020204" pitchFamily="34" charset="0"/>
              <a:buChar char="•"/>
            </a:pPr>
            <a:r>
              <a:rPr lang="en-US" sz="800" dirty="0" smtClean="0"/>
              <a:t>Beware: spectral response of sensors,  including human eye, may be important for your application.  </a:t>
            </a:r>
          </a:p>
          <a:p>
            <a:pPr marL="171450" indent="-171450" algn="l">
              <a:buFont typeface="Arial" panose="020B0604020202020204" pitchFamily="34" charset="0"/>
              <a:buChar char="•"/>
            </a:pPr>
            <a:r>
              <a:rPr lang="en-US" sz="800" dirty="0" smtClean="0"/>
              <a:t>Also see http://learn.adafruit.com/photocells?view=all</a:t>
            </a:r>
          </a:p>
          <a:p>
            <a:pPr marL="171450" indent="-171450" algn="l">
              <a:buFont typeface="Arial" panose="020B0604020202020204" pitchFamily="34" charset="0"/>
              <a:buChar char="•"/>
            </a:pPr>
            <a:r>
              <a:rPr lang="en-US" sz="800" dirty="0" smtClean="0"/>
              <a:t>Further work: use “map” to extend range from 0 to 1023.</a:t>
            </a:r>
          </a:p>
        </p:txBody>
      </p:sp>
      <p:sp>
        <p:nvSpPr>
          <p:cNvPr id="4" name="Date Placeholder 3"/>
          <p:cNvSpPr>
            <a:spLocks noGrp="1"/>
          </p:cNvSpPr>
          <p:nvPr>
            <p:ph type="dt" idx="10"/>
          </p:nvPr>
        </p:nvSpPr>
        <p:spPr/>
        <p:txBody>
          <a:bodyPr/>
          <a:lstStyle/>
          <a:p>
            <a:r>
              <a:rPr lang="en-US" smtClean="0"/>
              <a:t>20140402@2025</a:t>
            </a:r>
            <a:endParaRPr lang="en-US"/>
          </a:p>
        </p:txBody>
      </p:sp>
      <p:sp>
        <p:nvSpPr>
          <p:cNvPr id="5" name="Footer Placeholder 4"/>
          <p:cNvSpPr>
            <a:spLocks noGrp="1"/>
          </p:cNvSpPr>
          <p:nvPr>
            <p:ph type="ftr" sz="quarter" idx="11"/>
          </p:nvPr>
        </p:nvSpPr>
        <p:spPr/>
        <p:txBody>
          <a:bodyPr/>
          <a:lstStyle/>
          <a:p>
            <a:r>
              <a:rPr lang="en-US" dirty="0" smtClean="0"/>
              <a:t>Arduino Course 2014 Main Track</a:t>
            </a:r>
            <a:endParaRPr lang="en-US" dirty="0"/>
          </a:p>
        </p:txBody>
      </p:sp>
      <p:sp>
        <p:nvSpPr>
          <p:cNvPr id="6" name="Slide Number Placeholder 5"/>
          <p:cNvSpPr>
            <a:spLocks noGrp="1"/>
          </p:cNvSpPr>
          <p:nvPr>
            <p:ph type="sldNum" sz="quarter" idx="12"/>
          </p:nvPr>
        </p:nvSpPr>
        <p:spPr/>
        <p:txBody>
          <a:bodyPr/>
          <a:lstStyle/>
          <a:p>
            <a:fld id="{1506A3B0-61D2-4B40-A582-CECA3FD8D618}" type="slidenum">
              <a:rPr lang="en-US" smtClean="0"/>
              <a:pPr/>
              <a:t>23</a:t>
            </a:fld>
            <a:endParaRPr lang="en-US"/>
          </a:p>
        </p:txBody>
      </p:sp>
    </p:spTree>
    <p:extLst>
      <p:ext uri="{BB962C8B-B14F-4D97-AF65-F5344CB8AC3E}">
        <p14:creationId xmlns:p14="http://schemas.microsoft.com/office/powerpoint/2010/main" val="1289781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Instructor’s Notes to Self:</a:t>
            </a:r>
          </a:p>
          <a:p>
            <a:pPr marL="171450" indent="-171450" algn="l">
              <a:buFont typeface="Arial" panose="020B0604020202020204" pitchFamily="34" charset="0"/>
              <a:buChar char="•"/>
            </a:pPr>
            <a:r>
              <a:rPr lang="en-US" sz="1000" dirty="0" smtClean="0"/>
              <a:t>Make sounds using the Arduino with a piezoelectric buzzer.</a:t>
            </a:r>
          </a:p>
          <a:p>
            <a:pPr marL="171450" indent="-171450" algn="l">
              <a:buFont typeface="Arial" panose="020B0604020202020204" pitchFamily="34" charset="0"/>
              <a:buChar char="•"/>
            </a:pPr>
            <a:r>
              <a:rPr lang="en-US" sz="1000" dirty="0" smtClean="0"/>
              <a:t>Very simple breadboard setup.</a:t>
            </a:r>
          </a:p>
          <a:p>
            <a:pPr marL="171450" indent="-171450" algn="l">
              <a:buFont typeface="Arial" panose="020B0604020202020204" pitchFamily="34" charset="0"/>
              <a:buChar char="•"/>
            </a:pPr>
            <a:r>
              <a:rPr lang="en-US" sz="1000" dirty="0" smtClean="0"/>
              <a:t>Simple script plays a scale.</a:t>
            </a:r>
          </a:p>
          <a:p>
            <a:pPr marL="171450" indent="-171450" algn="l">
              <a:buFont typeface="Arial" panose="020B0604020202020204" pitchFamily="34" charset="0"/>
              <a:buChar char="•"/>
            </a:pPr>
            <a:r>
              <a:rPr lang="en-US" sz="1000" dirty="0" smtClean="0"/>
              <a:t>Skip Pseudo-Theremin due to time constraints?  But this part is interactive.</a:t>
            </a:r>
          </a:p>
          <a:p>
            <a:pPr marL="171450" indent="-171450" algn="l">
              <a:buFont typeface="Arial" panose="020B0604020202020204" pitchFamily="34" charset="0"/>
              <a:buChar char="•"/>
            </a:pPr>
            <a:r>
              <a:rPr lang="en-US" sz="1000" dirty="0" smtClean="0"/>
              <a:t>Time estimate: 5 minutes.</a:t>
            </a:r>
          </a:p>
          <a:p>
            <a:endParaRPr lang="en-US" dirty="0"/>
          </a:p>
        </p:txBody>
      </p:sp>
      <p:sp>
        <p:nvSpPr>
          <p:cNvPr id="4" name="Date Placeholder 3"/>
          <p:cNvSpPr>
            <a:spLocks noGrp="1"/>
          </p:cNvSpPr>
          <p:nvPr>
            <p:ph type="dt" idx="10"/>
          </p:nvPr>
        </p:nvSpPr>
        <p:spPr/>
        <p:txBody>
          <a:bodyPr/>
          <a:lstStyle/>
          <a:p>
            <a:r>
              <a:rPr lang="en-US" smtClean="0"/>
              <a:t>20140402@2025</a:t>
            </a:r>
            <a:endParaRPr lang="en-US"/>
          </a:p>
        </p:txBody>
      </p:sp>
      <p:sp>
        <p:nvSpPr>
          <p:cNvPr id="5" name="Footer Placeholder 4"/>
          <p:cNvSpPr>
            <a:spLocks noGrp="1"/>
          </p:cNvSpPr>
          <p:nvPr>
            <p:ph type="ftr" sz="quarter" idx="11"/>
          </p:nvPr>
        </p:nvSpPr>
        <p:spPr/>
        <p:txBody>
          <a:bodyPr/>
          <a:lstStyle/>
          <a:p>
            <a:r>
              <a:rPr lang="en-US" dirty="0" smtClean="0"/>
              <a:t>Arduino Course 2014 Main Track</a:t>
            </a:r>
            <a:endParaRPr lang="en-US" dirty="0"/>
          </a:p>
        </p:txBody>
      </p:sp>
      <p:sp>
        <p:nvSpPr>
          <p:cNvPr id="6" name="Slide Number Placeholder 5"/>
          <p:cNvSpPr>
            <a:spLocks noGrp="1"/>
          </p:cNvSpPr>
          <p:nvPr>
            <p:ph type="sldNum" sz="quarter" idx="12"/>
          </p:nvPr>
        </p:nvSpPr>
        <p:spPr/>
        <p:txBody>
          <a:bodyPr/>
          <a:lstStyle/>
          <a:p>
            <a:fld id="{1506A3B0-61D2-4B40-A582-CECA3FD8D618}" type="slidenum">
              <a:rPr lang="en-US" smtClean="0"/>
              <a:pPr/>
              <a:t>24</a:t>
            </a:fld>
            <a:endParaRPr lang="en-US"/>
          </a:p>
        </p:txBody>
      </p:sp>
    </p:spTree>
    <p:extLst>
      <p:ext uri="{BB962C8B-B14F-4D97-AF65-F5344CB8AC3E}">
        <p14:creationId xmlns:p14="http://schemas.microsoft.com/office/powerpoint/2010/main" val="1391156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r>
              <a:rPr lang="en-US" smtClean="0"/>
              <a:t>20140402@2025</a:t>
            </a:r>
            <a:endParaRPr lang="en-US"/>
          </a:p>
        </p:txBody>
      </p:sp>
      <p:sp>
        <p:nvSpPr>
          <p:cNvPr id="5" name="Rectangle 6"/>
          <p:cNvSpPr>
            <a:spLocks noGrp="1" noChangeArrowheads="1"/>
          </p:cNvSpPr>
          <p:nvPr>
            <p:ph type="ftr" sz="quarter" idx="4"/>
          </p:nvPr>
        </p:nvSpPr>
        <p:spPr>
          <a:ln/>
        </p:spPr>
        <p:txBody>
          <a:bodyPr/>
          <a:lstStyle/>
          <a:p>
            <a:r>
              <a:rPr lang="en-US" dirty="0" smtClean="0"/>
              <a:t>Arduino Course 2014 Main Track</a:t>
            </a:r>
            <a:endParaRPr lang="en-US" dirty="0"/>
          </a:p>
        </p:txBody>
      </p:sp>
      <p:sp>
        <p:nvSpPr>
          <p:cNvPr id="6" name="Rectangle 7"/>
          <p:cNvSpPr>
            <a:spLocks noGrp="1" noChangeArrowheads="1"/>
          </p:cNvSpPr>
          <p:nvPr>
            <p:ph type="sldNum" sz="quarter" idx="5"/>
          </p:nvPr>
        </p:nvSpPr>
        <p:spPr>
          <a:ln/>
        </p:spPr>
        <p:txBody>
          <a:bodyPr/>
          <a:lstStyle/>
          <a:p>
            <a:fld id="{F197A0F9-12B0-469B-9C1F-645C582582D1}" type="slidenum">
              <a:rPr lang="en-US"/>
              <a:pPr/>
              <a:t>2</a:t>
            </a:fld>
            <a:endParaRPr lang="en-US"/>
          </a:p>
        </p:txBody>
      </p:sp>
      <p:sp>
        <p:nvSpPr>
          <p:cNvPr id="86018" name="Rectangle 2"/>
          <p:cNvSpPr>
            <a:spLocks noGrp="1" noRot="1" noChangeAspect="1" noChangeArrowheads="1" noTextEdit="1"/>
          </p:cNvSpPr>
          <p:nvPr>
            <p:ph type="sldImg"/>
          </p:nvPr>
        </p:nvSpPr>
        <p:spPr>
          <a:xfrm>
            <a:off x="1154113" y="681038"/>
            <a:ext cx="4554537" cy="3416300"/>
          </a:xfrm>
          <a:ln/>
        </p:spPr>
      </p:sp>
      <p:sp>
        <p:nvSpPr>
          <p:cNvPr id="86019" name="Rectangle 3"/>
          <p:cNvSpPr>
            <a:spLocks noGrp="1" noChangeArrowheads="1"/>
          </p:cNvSpPr>
          <p:nvPr>
            <p:ph type="body" idx="1"/>
          </p:nvPr>
        </p:nvSpPr>
        <p:spPr>
          <a:xfrm>
            <a:off x="922338" y="4333875"/>
            <a:ext cx="5013325" cy="4135438"/>
          </a:xfrm>
        </p:spPr>
        <p:txBody>
          <a:bodyPr/>
          <a:lstStyle/>
          <a:p>
            <a:r>
              <a:rPr lang="en-US" dirty="0" smtClean="0"/>
              <a:t>You will learn all the essentials of using an Arduino </a:t>
            </a:r>
          </a:p>
          <a:p>
            <a:pPr lvl="1"/>
            <a:r>
              <a:rPr lang="en-US" dirty="0" smtClean="0"/>
              <a:t>Physical and electrical foundation</a:t>
            </a:r>
          </a:p>
          <a:p>
            <a:pPr lvl="1"/>
            <a:r>
              <a:rPr lang="en-US" dirty="0" smtClean="0"/>
              <a:t>Programming &amp; “Integrated Development Environment”</a:t>
            </a:r>
          </a:p>
          <a:p>
            <a:pPr lvl="1"/>
            <a:r>
              <a:rPr lang="en-US" dirty="0" smtClean="0"/>
              <a:t>“Downloading” &amp; running a program on Arduino</a:t>
            </a:r>
          </a:p>
          <a:p>
            <a:pPr lvl="1"/>
            <a:r>
              <a:rPr lang="en-US" dirty="0" smtClean="0"/>
              <a:t>Basics of Arduino applications</a:t>
            </a:r>
          </a:p>
          <a:p>
            <a:r>
              <a:rPr lang="en-US" dirty="0" smtClean="0"/>
              <a:t>Duration: 90 minutes</a:t>
            </a:r>
          </a:p>
          <a:p>
            <a:r>
              <a:rPr lang="en-US" dirty="0" smtClean="0"/>
              <a:t>Followed by dinner and projects!</a:t>
            </a:r>
          </a:p>
          <a:p>
            <a:r>
              <a:rPr lang="en-US" dirty="0" smtClean="0"/>
              <a:t>Instructor-provided laptops:</a:t>
            </a:r>
          </a:p>
          <a:p>
            <a:pPr lvl="1"/>
            <a:r>
              <a:rPr lang="en-US" dirty="0" smtClean="0"/>
              <a:t>only Adobe Reader and MS Word reader exist</a:t>
            </a:r>
          </a:p>
          <a:p>
            <a:pPr lvl="1"/>
            <a:r>
              <a:rPr lang="en-US" dirty="0" smtClean="0"/>
              <a:t>use notepad/</a:t>
            </a:r>
            <a:r>
              <a:rPr lang="en-US" dirty="0" err="1" smtClean="0"/>
              <a:t>wordpad</a:t>
            </a:r>
            <a:r>
              <a:rPr lang="en-US" dirty="0" smtClean="0"/>
              <a:t> to make notes if desired</a:t>
            </a:r>
          </a:p>
          <a:p>
            <a:pPr defTabSz="500063"/>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Instructor’s Notes to Self:</a:t>
            </a:r>
          </a:p>
          <a:p>
            <a:pPr marL="171450" indent="-171450" algn="l">
              <a:buFont typeface="Arial" panose="020B0604020202020204" pitchFamily="34" charset="0"/>
              <a:buChar char="•"/>
            </a:pPr>
            <a:r>
              <a:rPr lang="en-US" sz="1000" dirty="0" smtClean="0"/>
              <a:t>Advantage to doing this: this is the only motor we have in the kit and it’d be nice to have the students work with at least one.</a:t>
            </a:r>
          </a:p>
          <a:p>
            <a:pPr marL="171450" indent="-171450" algn="l">
              <a:buFont typeface="Arial" panose="020B0604020202020204" pitchFamily="34" charset="0"/>
              <a:buChar char="•"/>
            </a:pPr>
            <a:r>
              <a:rPr lang="en-US" sz="1000" dirty="0" smtClean="0"/>
              <a:t>Disadvantages: - students have to put together the motors ( a couple of screws involved )</a:t>
            </a:r>
          </a:p>
          <a:p>
            <a:pPr marL="171450" indent="-171450" algn="l">
              <a:buFont typeface="Arial" panose="020B0604020202020204" pitchFamily="34" charset="0"/>
              <a:buChar char="•"/>
            </a:pPr>
            <a:r>
              <a:rPr lang="en-US" sz="1000" dirty="0" smtClean="0"/>
              <a:t>If we choose to show Monk’s video, note that it is not in the PDF.</a:t>
            </a:r>
          </a:p>
          <a:p>
            <a:pPr marL="171450" indent="-171450" algn="l">
              <a:buFont typeface="Arial" panose="020B0604020202020204" pitchFamily="34" charset="0"/>
              <a:buChar char="•"/>
            </a:pPr>
            <a:r>
              <a:rPr lang="en-US" sz="1000" dirty="0" smtClean="0"/>
              <a:t>Alternative: build a couple, with batteries, and pass around the rooms.</a:t>
            </a:r>
          </a:p>
          <a:p>
            <a:pPr marL="171450" indent="-171450" algn="l">
              <a:buFont typeface="Arial" panose="020B0604020202020204" pitchFamily="34" charset="0"/>
              <a:buChar char="•"/>
            </a:pPr>
            <a:r>
              <a:rPr lang="en-US" sz="1000" dirty="0" smtClean="0"/>
              <a:t>Time estimate: 15 minutes.</a:t>
            </a:r>
          </a:p>
          <a:p>
            <a:endParaRPr lang="en-US" dirty="0" smtClean="0"/>
          </a:p>
        </p:txBody>
      </p:sp>
      <p:sp>
        <p:nvSpPr>
          <p:cNvPr id="4" name="Date Placeholder 3"/>
          <p:cNvSpPr>
            <a:spLocks noGrp="1"/>
          </p:cNvSpPr>
          <p:nvPr>
            <p:ph type="dt" idx="10"/>
          </p:nvPr>
        </p:nvSpPr>
        <p:spPr/>
        <p:txBody>
          <a:bodyPr/>
          <a:lstStyle/>
          <a:p>
            <a:r>
              <a:rPr lang="en-US" smtClean="0"/>
              <a:t>20140402@2025</a:t>
            </a:r>
            <a:endParaRPr lang="en-US"/>
          </a:p>
        </p:txBody>
      </p:sp>
      <p:sp>
        <p:nvSpPr>
          <p:cNvPr id="5" name="Footer Placeholder 4"/>
          <p:cNvSpPr>
            <a:spLocks noGrp="1"/>
          </p:cNvSpPr>
          <p:nvPr>
            <p:ph type="ftr" sz="quarter" idx="11"/>
          </p:nvPr>
        </p:nvSpPr>
        <p:spPr/>
        <p:txBody>
          <a:bodyPr/>
          <a:lstStyle/>
          <a:p>
            <a:r>
              <a:rPr lang="en-US" dirty="0" smtClean="0"/>
              <a:t>Arduino Course 2014 Main Track</a:t>
            </a:r>
            <a:endParaRPr lang="en-US" dirty="0"/>
          </a:p>
        </p:txBody>
      </p:sp>
      <p:sp>
        <p:nvSpPr>
          <p:cNvPr id="6" name="Slide Number Placeholder 5"/>
          <p:cNvSpPr>
            <a:spLocks noGrp="1"/>
          </p:cNvSpPr>
          <p:nvPr>
            <p:ph type="sldNum" sz="quarter" idx="12"/>
          </p:nvPr>
        </p:nvSpPr>
        <p:spPr/>
        <p:txBody>
          <a:bodyPr/>
          <a:lstStyle/>
          <a:p>
            <a:fld id="{1506A3B0-61D2-4B40-A582-CECA3FD8D618}" type="slidenum">
              <a:rPr lang="en-US" smtClean="0"/>
              <a:pPr/>
              <a:t>25</a:t>
            </a:fld>
            <a:endParaRPr lang="en-US"/>
          </a:p>
        </p:txBody>
      </p:sp>
    </p:spTree>
    <p:extLst>
      <p:ext uri="{BB962C8B-B14F-4D97-AF65-F5344CB8AC3E}">
        <p14:creationId xmlns:p14="http://schemas.microsoft.com/office/powerpoint/2010/main" val="2689234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Instructor’s Notes to Self:</a:t>
            </a:r>
          </a:p>
          <a:p>
            <a:pPr marL="171450" indent="-171450" algn="l">
              <a:buFont typeface="Arial" panose="020B0604020202020204" pitchFamily="34" charset="0"/>
              <a:buChar char="•"/>
            </a:pPr>
            <a:r>
              <a:rPr lang="en-US" sz="1000" dirty="0" smtClean="0"/>
              <a:t>Advantage to doing this: this is the only motor we have in the kit and it’d be nice to have the students work with at least one.</a:t>
            </a:r>
          </a:p>
          <a:p>
            <a:pPr marL="171450" indent="-171450" algn="l">
              <a:buFont typeface="Arial" panose="020B0604020202020204" pitchFamily="34" charset="0"/>
              <a:buChar char="•"/>
            </a:pPr>
            <a:r>
              <a:rPr lang="en-US" sz="1000" dirty="0" smtClean="0"/>
              <a:t>Disadvantages: - students have to put together the motors ( a couple of screws involved )</a:t>
            </a:r>
          </a:p>
          <a:p>
            <a:pPr marL="171450" indent="-171450" algn="l">
              <a:buFont typeface="Arial" panose="020B0604020202020204" pitchFamily="34" charset="0"/>
              <a:buChar char="•"/>
            </a:pPr>
            <a:r>
              <a:rPr lang="en-US" sz="1000" dirty="0" smtClean="0"/>
              <a:t>If we choose to show Monk’s video, note that it is not in the PDF.</a:t>
            </a:r>
          </a:p>
          <a:p>
            <a:pPr marL="171450" indent="-171450" algn="l">
              <a:buFont typeface="Arial" panose="020B0604020202020204" pitchFamily="34" charset="0"/>
              <a:buChar char="•"/>
            </a:pPr>
            <a:r>
              <a:rPr lang="en-US" sz="1000" dirty="0" smtClean="0"/>
              <a:t>Alternative: build a couple, with batteries, and pass around the rooms.</a:t>
            </a:r>
          </a:p>
          <a:p>
            <a:pPr marL="171450" indent="-171450" algn="l">
              <a:buFont typeface="Arial" panose="020B0604020202020204" pitchFamily="34" charset="0"/>
              <a:buChar char="•"/>
            </a:pPr>
            <a:r>
              <a:rPr lang="en-US" sz="1000" dirty="0" smtClean="0"/>
              <a:t>Time estimate: 15 minutes.</a:t>
            </a:r>
          </a:p>
          <a:p>
            <a:endParaRPr lang="en-US" dirty="0" smtClean="0"/>
          </a:p>
        </p:txBody>
      </p:sp>
      <p:sp>
        <p:nvSpPr>
          <p:cNvPr id="4" name="Date Placeholder 3"/>
          <p:cNvSpPr>
            <a:spLocks noGrp="1"/>
          </p:cNvSpPr>
          <p:nvPr>
            <p:ph type="dt" idx="10"/>
          </p:nvPr>
        </p:nvSpPr>
        <p:spPr/>
        <p:txBody>
          <a:bodyPr/>
          <a:lstStyle/>
          <a:p>
            <a:r>
              <a:rPr lang="en-US" smtClean="0"/>
              <a:t>20140402@2025</a:t>
            </a:r>
            <a:endParaRPr lang="en-US"/>
          </a:p>
        </p:txBody>
      </p:sp>
      <p:sp>
        <p:nvSpPr>
          <p:cNvPr id="5" name="Footer Placeholder 4"/>
          <p:cNvSpPr>
            <a:spLocks noGrp="1"/>
          </p:cNvSpPr>
          <p:nvPr>
            <p:ph type="ftr" sz="quarter" idx="11"/>
          </p:nvPr>
        </p:nvSpPr>
        <p:spPr/>
        <p:txBody>
          <a:bodyPr/>
          <a:lstStyle/>
          <a:p>
            <a:r>
              <a:rPr lang="en-US" dirty="0" smtClean="0"/>
              <a:t>Arduino Course 2014 Main Track</a:t>
            </a:r>
            <a:endParaRPr lang="en-US" dirty="0"/>
          </a:p>
        </p:txBody>
      </p:sp>
      <p:sp>
        <p:nvSpPr>
          <p:cNvPr id="6" name="Slide Number Placeholder 5"/>
          <p:cNvSpPr>
            <a:spLocks noGrp="1"/>
          </p:cNvSpPr>
          <p:nvPr>
            <p:ph type="sldNum" sz="quarter" idx="12"/>
          </p:nvPr>
        </p:nvSpPr>
        <p:spPr/>
        <p:txBody>
          <a:bodyPr/>
          <a:lstStyle/>
          <a:p>
            <a:fld id="{1506A3B0-61D2-4B40-A582-CECA3FD8D618}" type="slidenum">
              <a:rPr lang="en-US" smtClean="0"/>
              <a:pPr/>
              <a:t>26</a:t>
            </a:fld>
            <a:endParaRPr lang="en-US"/>
          </a:p>
        </p:txBody>
      </p:sp>
    </p:spTree>
    <p:extLst>
      <p:ext uri="{BB962C8B-B14F-4D97-AF65-F5344CB8AC3E}">
        <p14:creationId xmlns:p14="http://schemas.microsoft.com/office/powerpoint/2010/main" val="2689234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r>
              <a:rPr lang="en-US" smtClean="0">
                <a:solidFill>
                  <a:prstClr val="black"/>
                </a:solidFill>
              </a:rPr>
              <a:t>20140402@2025</a:t>
            </a:r>
            <a:endParaRPr lang="en-US">
              <a:solidFill>
                <a:prstClr val="black"/>
              </a:solidFill>
            </a:endParaRPr>
          </a:p>
        </p:txBody>
      </p:sp>
      <p:sp>
        <p:nvSpPr>
          <p:cNvPr id="5" name="Rectangle 6"/>
          <p:cNvSpPr>
            <a:spLocks noGrp="1" noChangeArrowheads="1"/>
          </p:cNvSpPr>
          <p:nvPr>
            <p:ph type="ftr" sz="quarter" idx="4"/>
          </p:nvPr>
        </p:nvSpPr>
        <p:spPr>
          <a:ln/>
        </p:spPr>
        <p:txBody>
          <a:bodyPr/>
          <a:lstStyle/>
          <a:p>
            <a:r>
              <a:rPr lang="en-US" dirty="0" smtClean="0">
                <a:solidFill>
                  <a:prstClr val="black"/>
                </a:solidFill>
              </a:rPr>
              <a:t>Arduino Course 2014 Main Track</a:t>
            </a:r>
            <a:endParaRPr lang="en-US" dirty="0">
              <a:solidFill>
                <a:prstClr val="black"/>
              </a:solidFill>
            </a:endParaRPr>
          </a:p>
        </p:txBody>
      </p:sp>
      <p:sp>
        <p:nvSpPr>
          <p:cNvPr id="6" name="Rectangle 7"/>
          <p:cNvSpPr>
            <a:spLocks noGrp="1" noChangeArrowheads="1"/>
          </p:cNvSpPr>
          <p:nvPr>
            <p:ph type="sldNum" sz="quarter" idx="5"/>
          </p:nvPr>
        </p:nvSpPr>
        <p:spPr>
          <a:ln/>
        </p:spPr>
        <p:txBody>
          <a:bodyPr/>
          <a:lstStyle/>
          <a:p>
            <a:fld id="{F197A0F9-12B0-469B-9C1F-645C582582D1}" type="slidenum">
              <a:rPr lang="en-US">
                <a:solidFill>
                  <a:prstClr val="black"/>
                </a:solidFill>
              </a:rPr>
              <a:pPr/>
              <a:t>27</a:t>
            </a:fld>
            <a:endParaRPr lang="en-US">
              <a:solidFill>
                <a:prstClr val="black"/>
              </a:solidFill>
            </a:endParaRPr>
          </a:p>
        </p:txBody>
      </p:sp>
      <p:sp>
        <p:nvSpPr>
          <p:cNvPr id="86018" name="Rectangle 2"/>
          <p:cNvSpPr>
            <a:spLocks noGrp="1" noRot="1" noChangeAspect="1" noChangeArrowheads="1" noTextEdit="1"/>
          </p:cNvSpPr>
          <p:nvPr>
            <p:ph type="sldImg"/>
          </p:nvPr>
        </p:nvSpPr>
        <p:spPr>
          <a:xfrm>
            <a:off x="1154113" y="681038"/>
            <a:ext cx="4554537" cy="3416300"/>
          </a:xfrm>
          <a:ln/>
        </p:spPr>
      </p:sp>
      <p:sp>
        <p:nvSpPr>
          <p:cNvPr id="86019" name="Rectangle 3"/>
          <p:cNvSpPr>
            <a:spLocks noGrp="1" noChangeArrowheads="1"/>
          </p:cNvSpPr>
          <p:nvPr>
            <p:ph type="body" idx="1"/>
          </p:nvPr>
        </p:nvSpPr>
        <p:spPr>
          <a:xfrm>
            <a:off x="922338" y="4333875"/>
            <a:ext cx="5013325" cy="4135438"/>
          </a:xfrm>
        </p:spPr>
        <p:txBody>
          <a:bodyPr/>
          <a:lstStyle/>
          <a:p>
            <a:pPr defTabSz="500063"/>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smtClean="0"/>
              <a:t>M.Gralia, JHU/APL</a:t>
            </a:r>
            <a:endParaRPr lang="en-US"/>
          </a:p>
        </p:txBody>
      </p:sp>
      <p:sp>
        <p:nvSpPr>
          <p:cNvPr id="5" name="Footer Placeholder 4"/>
          <p:cNvSpPr>
            <a:spLocks noGrp="1"/>
          </p:cNvSpPr>
          <p:nvPr>
            <p:ph type="ftr" sz="quarter" idx="11"/>
          </p:nvPr>
        </p:nvSpPr>
        <p:spPr/>
        <p:txBody>
          <a:bodyPr/>
          <a:lstStyle/>
          <a:p>
            <a:r>
              <a:rPr lang="en-US" smtClean="0"/>
              <a:t>Electrostatic_precautions_2014; 20140306@1525</a:t>
            </a:r>
            <a:endParaRPr lang="en-US"/>
          </a:p>
        </p:txBody>
      </p:sp>
      <p:sp>
        <p:nvSpPr>
          <p:cNvPr id="6" name="Slide Number Placeholder 5"/>
          <p:cNvSpPr>
            <a:spLocks noGrp="1"/>
          </p:cNvSpPr>
          <p:nvPr>
            <p:ph type="sldNum" sz="quarter" idx="12"/>
          </p:nvPr>
        </p:nvSpPr>
        <p:spPr/>
        <p:txBody>
          <a:bodyPr/>
          <a:lstStyle/>
          <a:p>
            <a:fld id="{1506A3B0-61D2-4B40-A582-CECA3FD8D618}" type="slidenum">
              <a:rPr lang="en-US" smtClean="0"/>
              <a:pPr/>
              <a:t>30</a:t>
            </a:fld>
            <a:endParaRPr lang="en-US"/>
          </a:p>
        </p:txBody>
      </p:sp>
    </p:spTree>
    <p:extLst>
      <p:ext uri="{BB962C8B-B14F-4D97-AF65-F5344CB8AC3E}">
        <p14:creationId xmlns:p14="http://schemas.microsoft.com/office/powerpoint/2010/main" val="1481857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smtClean="0"/>
              <a:t>20140402@2025</a:t>
            </a:r>
            <a:endParaRPr lang="en-US"/>
          </a:p>
        </p:txBody>
      </p:sp>
      <p:sp>
        <p:nvSpPr>
          <p:cNvPr id="5" name="Footer Placeholder 4"/>
          <p:cNvSpPr>
            <a:spLocks noGrp="1"/>
          </p:cNvSpPr>
          <p:nvPr>
            <p:ph type="ftr" sz="quarter" idx="11"/>
          </p:nvPr>
        </p:nvSpPr>
        <p:spPr/>
        <p:txBody>
          <a:bodyPr/>
          <a:lstStyle/>
          <a:p>
            <a:r>
              <a:rPr lang="en-US" dirty="0" smtClean="0"/>
              <a:t>Arduino Course 2014 Main Track</a:t>
            </a:r>
            <a:endParaRPr lang="en-US" dirty="0"/>
          </a:p>
        </p:txBody>
      </p:sp>
      <p:sp>
        <p:nvSpPr>
          <p:cNvPr id="6" name="Slide Number Placeholder 5"/>
          <p:cNvSpPr>
            <a:spLocks noGrp="1"/>
          </p:cNvSpPr>
          <p:nvPr>
            <p:ph type="sldNum" sz="quarter" idx="12"/>
          </p:nvPr>
        </p:nvSpPr>
        <p:spPr/>
        <p:txBody>
          <a:bodyPr/>
          <a:lstStyle/>
          <a:p>
            <a:fld id="{1506A3B0-61D2-4B40-A582-CECA3FD8D618}" type="slidenum">
              <a:rPr lang="en-US" smtClean="0"/>
              <a:pPr/>
              <a:t>33</a:t>
            </a:fld>
            <a:endParaRPr lang="en-US"/>
          </a:p>
        </p:txBody>
      </p:sp>
    </p:spTree>
    <p:extLst>
      <p:ext uri="{BB962C8B-B14F-4D97-AF65-F5344CB8AC3E}">
        <p14:creationId xmlns:p14="http://schemas.microsoft.com/office/powerpoint/2010/main" val="1034024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Instructor’s Notes to Self:</a:t>
            </a:r>
          </a:p>
          <a:p>
            <a:pPr marL="171450" indent="-171450" algn="l">
              <a:buFont typeface="Arial" panose="020B0604020202020204" pitchFamily="34" charset="0"/>
              <a:buChar char="•"/>
            </a:pPr>
            <a:r>
              <a:rPr lang="en-US" sz="1000" dirty="0" smtClean="0"/>
              <a:t>Discussion of LEDs and resistors.</a:t>
            </a:r>
          </a:p>
          <a:p>
            <a:pPr marL="171450" indent="-171450" algn="l">
              <a:buFont typeface="Arial" panose="020B0604020202020204" pitchFamily="34" charset="0"/>
              <a:buChar char="•"/>
            </a:pPr>
            <a:r>
              <a:rPr lang="en-US" sz="1000" dirty="0" smtClean="0"/>
              <a:t>Build project, showing the effects of the 2 different resistors used (220</a:t>
            </a:r>
            <a:r>
              <a:rPr lang="el-GR" sz="1000" dirty="0" smtClean="0"/>
              <a:t>Ω</a:t>
            </a:r>
            <a:r>
              <a:rPr lang="en-US" sz="1000" dirty="0" smtClean="0"/>
              <a:t> &amp; 1k</a:t>
            </a:r>
            <a:r>
              <a:rPr lang="el-GR" sz="1000" dirty="0" smtClean="0"/>
              <a:t>Ω</a:t>
            </a:r>
            <a:r>
              <a:rPr lang="en-US" sz="1000" dirty="0" smtClean="0"/>
              <a:t>).</a:t>
            </a:r>
          </a:p>
          <a:p>
            <a:pPr marL="171450" indent="-171450" algn="l">
              <a:buFont typeface="Arial" panose="020B0604020202020204" pitchFamily="34" charset="0"/>
              <a:buChar char="•"/>
            </a:pPr>
            <a:r>
              <a:rPr lang="en-US" sz="1000" dirty="0" smtClean="0"/>
              <a:t>Use Blink sketch from Lesson 1</a:t>
            </a:r>
          </a:p>
          <a:p>
            <a:pPr marL="171450" indent="-171450" algn="l">
              <a:buFont typeface="Arial" panose="020B0604020202020204" pitchFamily="34" charset="0"/>
              <a:buChar char="•"/>
            </a:pPr>
            <a:r>
              <a:rPr lang="en-US" sz="1000" dirty="0" smtClean="0"/>
              <a:t>Time estimate: 5 minutes.</a:t>
            </a:r>
          </a:p>
          <a:p>
            <a:endParaRPr lang="en-US" dirty="0"/>
          </a:p>
        </p:txBody>
      </p:sp>
      <p:sp>
        <p:nvSpPr>
          <p:cNvPr id="4" name="Date Placeholder 3"/>
          <p:cNvSpPr>
            <a:spLocks noGrp="1"/>
          </p:cNvSpPr>
          <p:nvPr>
            <p:ph type="dt" idx="10"/>
          </p:nvPr>
        </p:nvSpPr>
        <p:spPr/>
        <p:txBody>
          <a:bodyPr/>
          <a:lstStyle/>
          <a:p>
            <a:r>
              <a:rPr lang="en-US" smtClean="0"/>
              <a:t>20140402@2025</a:t>
            </a:r>
            <a:endParaRPr lang="en-US"/>
          </a:p>
        </p:txBody>
      </p:sp>
      <p:sp>
        <p:nvSpPr>
          <p:cNvPr id="5" name="Footer Placeholder 4"/>
          <p:cNvSpPr>
            <a:spLocks noGrp="1"/>
          </p:cNvSpPr>
          <p:nvPr>
            <p:ph type="ftr" sz="quarter" idx="11"/>
          </p:nvPr>
        </p:nvSpPr>
        <p:spPr/>
        <p:txBody>
          <a:bodyPr/>
          <a:lstStyle/>
          <a:p>
            <a:r>
              <a:rPr lang="en-US" dirty="0" smtClean="0"/>
              <a:t>Arduino Course 2014 Main Track</a:t>
            </a:r>
            <a:endParaRPr lang="en-US" dirty="0"/>
          </a:p>
        </p:txBody>
      </p:sp>
      <p:sp>
        <p:nvSpPr>
          <p:cNvPr id="6" name="Slide Number Placeholder 5"/>
          <p:cNvSpPr>
            <a:spLocks noGrp="1"/>
          </p:cNvSpPr>
          <p:nvPr>
            <p:ph type="sldNum" sz="quarter" idx="12"/>
          </p:nvPr>
        </p:nvSpPr>
        <p:spPr/>
        <p:txBody>
          <a:bodyPr/>
          <a:lstStyle/>
          <a:p>
            <a:fld id="{1506A3B0-61D2-4B40-A582-CECA3FD8D618}" type="slidenum">
              <a:rPr lang="en-US" smtClean="0"/>
              <a:pPr/>
              <a:t>34</a:t>
            </a:fld>
            <a:endParaRPr lang="en-US"/>
          </a:p>
        </p:txBody>
      </p:sp>
    </p:spTree>
    <p:extLst>
      <p:ext uri="{BB962C8B-B14F-4D97-AF65-F5344CB8AC3E}">
        <p14:creationId xmlns:p14="http://schemas.microsoft.com/office/powerpoint/2010/main" val="30263662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Instructor’s Notes to Self:</a:t>
            </a:r>
          </a:p>
          <a:p>
            <a:pPr marL="171450" indent="-171450" algn="l">
              <a:buFont typeface="Arial" panose="020B0604020202020204" pitchFamily="34" charset="0"/>
              <a:buChar char="•"/>
            </a:pPr>
            <a:r>
              <a:rPr lang="en-US" sz="1000" dirty="0" smtClean="0"/>
              <a:t>Demonstrate use of digital inputs using pushbuttons.</a:t>
            </a:r>
          </a:p>
          <a:p>
            <a:pPr marL="171450" indent="-171450" algn="l">
              <a:buFont typeface="Arial" panose="020B0604020202020204" pitchFamily="34" charset="0"/>
              <a:buChar char="•"/>
            </a:pPr>
            <a:r>
              <a:rPr lang="en-US" sz="1000" dirty="0" smtClean="0"/>
              <a:t>Follow breadboard setup (leverage lesson 2 if it has not been torn apart).</a:t>
            </a:r>
          </a:p>
          <a:p>
            <a:pPr marL="171450" indent="-171450" algn="l">
              <a:buFont typeface="Arial" panose="020B0604020202020204" pitchFamily="34" charset="0"/>
              <a:buChar char="•"/>
            </a:pPr>
            <a:r>
              <a:rPr lang="en-US" sz="1000" dirty="0" smtClean="0"/>
              <a:t>Upload code &amp; walk through briefly. </a:t>
            </a:r>
          </a:p>
          <a:p>
            <a:pPr marL="171450" indent="-171450" algn="l">
              <a:buFont typeface="Arial" panose="020B0604020202020204" pitchFamily="34" charset="0"/>
              <a:buChar char="•"/>
            </a:pPr>
            <a:r>
              <a:rPr lang="en-US" sz="1000" dirty="0" smtClean="0"/>
              <a:t>Point out the diagram of the pushbuttons (push switches) that Monk provides.</a:t>
            </a:r>
          </a:p>
          <a:p>
            <a:pPr marL="171450" indent="-171450" algn="l">
              <a:buFont typeface="Arial" panose="020B0604020202020204" pitchFamily="34" charset="0"/>
              <a:buChar char="•"/>
            </a:pPr>
            <a:r>
              <a:rPr lang="en-US" sz="1000" dirty="0" smtClean="0"/>
              <a:t>Time estimate: 10 minutes.</a:t>
            </a:r>
          </a:p>
          <a:p>
            <a:endParaRPr lang="en-US" dirty="0"/>
          </a:p>
        </p:txBody>
      </p:sp>
      <p:sp>
        <p:nvSpPr>
          <p:cNvPr id="4" name="Date Placeholder 3"/>
          <p:cNvSpPr>
            <a:spLocks noGrp="1"/>
          </p:cNvSpPr>
          <p:nvPr>
            <p:ph type="dt" idx="10"/>
          </p:nvPr>
        </p:nvSpPr>
        <p:spPr/>
        <p:txBody>
          <a:bodyPr/>
          <a:lstStyle/>
          <a:p>
            <a:r>
              <a:rPr lang="en-US" smtClean="0"/>
              <a:t>20140402@2025</a:t>
            </a:r>
            <a:endParaRPr lang="en-US"/>
          </a:p>
        </p:txBody>
      </p:sp>
      <p:sp>
        <p:nvSpPr>
          <p:cNvPr id="5" name="Footer Placeholder 4"/>
          <p:cNvSpPr>
            <a:spLocks noGrp="1"/>
          </p:cNvSpPr>
          <p:nvPr>
            <p:ph type="ftr" sz="quarter" idx="11"/>
          </p:nvPr>
        </p:nvSpPr>
        <p:spPr/>
        <p:txBody>
          <a:bodyPr/>
          <a:lstStyle/>
          <a:p>
            <a:r>
              <a:rPr lang="en-US" dirty="0" smtClean="0"/>
              <a:t>Arduino Course 2014 Main Track</a:t>
            </a:r>
            <a:endParaRPr lang="en-US" dirty="0"/>
          </a:p>
        </p:txBody>
      </p:sp>
      <p:sp>
        <p:nvSpPr>
          <p:cNvPr id="6" name="Slide Number Placeholder 5"/>
          <p:cNvSpPr>
            <a:spLocks noGrp="1"/>
          </p:cNvSpPr>
          <p:nvPr>
            <p:ph type="sldNum" sz="quarter" idx="12"/>
          </p:nvPr>
        </p:nvSpPr>
        <p:spPr/>
        <p:txBody>
          <a:bodyPr/>
          <a:lstStyle/>
          <a:p>
            <a:fld id="{1506A3B0-61D2-4B40-A582-CECA3FD8D618}" type="slidenum">
              <a:rPr lang="en-US" smtClean="0"/>
              <a:pPr/>
              <a:t>35</a:t>
            </a:fld>
            <a:endParaRPr lang="en-US"/>
          </a:p>
        </p:txBody>
      </p:sp>
    </p:spTree>
    <p:extLst>
      <p:ext uri="{BB962C8B-B14F-4D97-AF65-F5344CB8AC3E}">
        <p14:creationId xmlns:p14="http://schemas.microsoft.com/office/powerpoint/2010/main" val="965743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r>
              <a:rPr lang="en-US" smtClean="0">
                <a:solidFill>
                  <a:prstClr val="black"/>
                </a:solidFill>
              </a:rPr>
              <a:t>20140402@2025</a:t>
            </a:r>
            <a:endParaRPr lang="en-US">
              <a:solidFill>
                <a:prstClr val="black"/>
              </a:solidFill>
            </a:endParaRPr>
          </a:p>
        </p:txBody>
      </p:sp>
      <p:sp>
        <p:nvSpPr>
          <p:cNvPr id="5" name="Rectangle 6"/>
          <p:cNvSpPr>
            <a:spLocks noGrp="1" noChangeArrowheads="1"/>
          </p:cNvSpPr>
          <p:nvPr>
            <p:ph type="ftr" sz="quarter" idx="4"/>
          </p:nvPr>
        </p:nvSpPr>
        <p:spPr>
          <a:ln/>
        </p:spPr>
        <p:txBody>
          <a:bodyPr/>
          <a:lstStyle/>
          <a:p>
            <a:r>
              <a:rPr lang="en-US" dirty="0" smtClean="0">
                <a:solidFill>
                  <a:prstClr val="black"/>
                </a:solidFill>
              </a:rPr>
              <a:t>Arduino Course 2014 Main Track</a:t>
            </a:r>
            <a:endParaRPr lang="en-US" dirty="0">
              <a:solidFill>
                <a:prstClr val="black"/>
              </a:solidFill>
            </a:endParaRPr>
          </a:p>
        </p:txBody>
      </p:sp>
      <p:sp>
        <p:nvSpPr>
          <p:cNvPr id="6" name="Rectangle 7"/>
          <p:cNvSpPr>
            <a:spLocks noGrp="1" noChangeArrowheads="1"/>
          </p:cNvSpPr>
          <p:nvPr>
            <p:ph type="sldNum" sz="quarter" idx="5"/>
          </p:nvPr>
        </p:nvSpPr>
        <p:spPr>
          <a:ln/>
        </p:spPr>
        <p:txBody>
          <a:bodyPr/>
          <a:lstStyle/>
          <a:p>
            <a:fld id="{F197A0F9-12B0-469B-9C1F-645C582582D1}" type="slidenum">
              <a:rPr lang="en-US">
                <a:solidFill>
                  <a:prstClr val="black"/>
                </a:solidFill>
              </a:rPr>
              <a:pPr/>
              <a:t>6</a:t>
            </a:fld>
            <a:endParaRPr lang="en-US">
              <a:solidFill>
                <a:prstClr val="black"/>
              </a:solidFill>
            </a:endParaRPr>
          </a:p>
        </p:txBody>
      </p:sp>
      <p:sp>
        <p:nvSpPr>
          <p:cNvPr id="86018" name="Rectangle 2"/>
          <p:cNvSpPr>
            <a:spLocks noGrp="1" noRot="1" noChangeAspect="1" noChangeArrowheads="1" noTextEdit="1"/>
          </p:cNvSpPr>
          <p:nvPr>
            <p:ph type="sldImg"/>
          </p:nvPr>
        </p:nvSpPr>
        <p:spPr>
          <a:xfrm>
            <a:off x="1154113" y="681038"/>
            <a:ext cx="4554537" cy="3416300"/>
          </a:xfrm>
          <a:ln/>
        </p:spPr>
      </p:sp>
      <p:sp>
        <p:nvSpPr>
          <p:cNvPr id="86019" name="Rectangle 3"/>
          <p:cNvSpPr>
            <a:spLocks noGrp="1" noChangeArrowheads="1"/>
          </p:cNvSpPr>
          <p:nvPr>
            <p:ph type="body" idx="1"/>
          </p:nvPr>
        </p:nvSpPr>
        <p:spPr>
          <a:xfrm>
            <a:off x="922338" y="4333875"/>
            <a:ext cx="5013325" cy="4135438"/>
          </a:xfrm>
        </p:spPr>
        <p:txBody>
          <a:bodyPr/>
          <a:lstStyle/>
          <a:p>
            <a:pPr defTabSz="500063"/>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r>
              <a:rPr lang="en-US" smtClean="0">
                <a:solidFill>
                  <a:prstClr val="black"/>
                </a:solidFill>
              </a:rPr>
              <a:t>20140402@2025</a:t>
            </a:r>
            <a:endParaRPr lang="en-US">
              <a:solidFill>
                <a:prstClr val="black"/>
              </a:solidFill>
            </a:endParaRPr>
          </a:p>
        </p:txBody>
      </p:sp>
      <p:sp>
        <p:nvSpPr>
          <p:cNvPr id="5" name="Rectangle 6"/>
          <p:cNvSpPr>
            <a:spLocks noGrp="1" noChangeArrowheads="1"/>
          </p:cNvSpPr>
          <p:nvPr>
            <p:ph type="ftr" sz="quarter" idx="4"/>
          </p:nvPr>
        </p:nvSpPr>
        <p:spPr>
          <a:ln/>
        </p:spPr>
        <p:txBody>
          <a:bodyPr/>
          <a:lstStyle/>
          <a:p>
            <a:r>
              <a:rPr lang="en-US" dirty="0" smtClean="0">
                <a:solidFill>
                  <a:prstClr val="black"/>
                </a:solidFill>
              </a:rPr>
              <a:t>Arduino Course 2014 Main Track</a:t>
            </a:r>
            <a:endParaRPr lang="en-US" dirty="0">
              <a:solidFill>
                <a:prstClr val="black"/>
              </a:solidFill>
            </a:endParaRPr>
          </a:p>
        </p:txBody>
      </p:sp>
      <p:sp>
        <p:nvSpPr>
          <p:cNvPr id="6" name="Rectangle 7"/>
          <p:cNvSpPr>
            <a:spLocks noGrp="1" noChangeArrowheads="1"/>
          </p:cNvSpPr>
          <p:nvPr>
            <p:ph type="sldNum" sz="quarter" idx="5"/>
          </p:nvPr>
        </p:nvSpPr>
        <p:spPr>
          <a:ln/>
        </p:spPr>
        <p:txBody>
          <a:bodyPr/>
          <a:lstStyle/>
          <a:p>
            <a:fld id="{F197A0F9-12B0-469B-9C1F-645C582582D1}" type="slidenum">
              <a:rPr lang="en-US">
                <a:solidFill>
                  <a:prstClr val="black"/>
                </a:solidFill>
              </a:rPr>
              <a:pPr/>
              <a:t>7</a:t>
            </a:fld>
            <a:endParaRPr lang="en-US">
              <a:solidFill>
                <a:prstClr val="black"/>
              </a:solidFill>
            </a:endParaRPr>
          </a:p>
        </p:txBody>
      </p:sp>
      <p:sp>
        <p:nvSpPr>
          <p:cNvPr id="86018" name="Rectangle 2"/>
          <p:cNvSpPr>
            <a:spLocks noGrp="1" noRot="1" noChangeAspect="1" noChangeArrowheads="1" noTextEdit="1"/>
          </p:cNvSpPr>
          <p:nvPr>
            <p:ph type="sldImg"/>
          </p:nvPr>
        </p:nvSpPr>
        <p:spPr>
          <a:xfrm>
            <a:off x="1154113" y="681038"/>
            <a:ext cx="4554537" cy="3416300"/>
          </a:xfrm>
          <a:ln/>
        </p:spPr>
      </p:sp>
      <p:sp>
        <p:nvSpPr>
          <p:cNvPr id="86019" name="Rectangle 3"/>
          <p:cNvSpPr>
            <a:spLocks noGrp="1" noChangeArrowheads="1"/>
          </p:cNvSpPr>
          <p:nvPr>
            <p:ph type="body" idx="1"/>
          </p:nvPr>
        </p:nvSpPr>
        <p:spPr>
          <a:xfrm>
            <a:off x="922338" y="4333875"/>
            <a:ext cx="5013325" cy="4135438"/>
          </a:xfrm>
        </p:spPr>
        <p:txBody>
          <a:bodyPr/>
          <a:lstStyle/>
          <a:p>
            <a:pPr defTabSz="500063"/>
            <a:r>
              <a:rPr lang="en-US" dirty="0" smtClean="0"/>
              <a:t>Kit Contents:</a:t>
            </a:r>
          </a:p>
          <a:p>
            <a:pPr defTabSz="500063"/>
            <a:r>
              <a:rPr lang="en-US" dirty="0" smtClean="0"/>
              <a:t>1x USB Cable</a:t>
            </a:r>
            <a:br>
              <a:rPr lang="en-US" dirty="0" smtClean="0"/>
            </a:br>
            <a:r>
              <a:rPr lang="en-US" dirty="0" smtClean="0"/>
              <a:t>1x Breadboard</a:t>
            </a:r>
            <a:br>
              <a:rPr lang="en-US" dirty="0" smtClean="0"/>
            </a:br>
            <a:r>
              <a:rPr lang="en-US" dirty="0" smtClean="0"/>
              <a:t>1x Hookup Wire Set</a:t>
            </a:r>
            <a:br>
              <a:rPr lang="en-US" dirty="0" smtClean="0"/>
            </a:br>
            <a:r>
              <a:rPr lang="en-US" dirty="0" smtClean="0"/>
              <a:t>1x Project Box</a:t>
            </a:r>
            <a:br>
              <a:rPr lang="en-US" dirty="0" smtClean="0"/>
            </a:br>
            <a:r>
              <a:rPr lang="en-US" dirty="0" smtClean="0"/>
              <a:t>8x Resistor - 220R</a:t>
            </a:r>
            <a:br>
              <a:rPr lang="en-US" dirty="0" smtClean="0"/>
            </a:br>
            <a:r>
              <a:rPr lang="en-US" dirty="0" smtClean="0"/>
              <a:t>4x Resistor - 1 </a:t>
            </a:r>
            <a:r>
              <a:rPr lang="en-US" dirty="0" err="1" smtClean="0"/>
              <a:t>kR</a:t>
            </a:r>
            <a:r>
              <a:rPr lang="en-US" dirty="0" smtClean="0"/>
              <a:t/>
            </a:r>
            <a:br>
              <a:rPr lang="en-US" dirty="0" smtClean="0"/>
            </a:br>
            <a:r>
              <a:rPr lang="en-US" dirty="0" smtClean="0"/>
              <a:t>4x Resistor - 10 </a:t>
            </a:r>
            <a:r>
              <a:rPr lang="en-US" dirty="0" err="1" smtClean="0"/>
              <a:t>kR</a:t>
            </a:r>
            <a:r>
              <a:rPr lang="en-US" dirty="0" smtClean="0"/>
              <a:t/>
            </a:r>
            <a:br>
              <a:rPr lang="en-US" dirty="0" smtClean="0"/>
            </a:br>
            <a:r>
              <a:rPr lang="en-US" dirty="0" smtClean="0"/>
              <a:t>4x Resistor - 100 </a:t>
            </a:r>
            <a:r>
              <a:rPr lang="en-US" dirty="0" err="1" smtClean="0"/>
              <a:t>kR</a:t>
            </a:r>
            <a:r>
              <a:rPr lang="en-US" dirty="0" smtClean="0"/>
              <a:t/>
            </a:r>
            <a:br>
              <a:rPr lang="en-US" dirty="0" smtClean="0"/>
            </a:br>
            <a:r>
              <a:rPr lang="en-US" dirty="0" smtClean="0"/>
              <a:t>1x Resistor - 1 MR</a:t>
            </a:r>
            <a:br>
              <a:rPr lang="en-US" dirty="0" smtClean="0"/>
            </a:br>
            <a:r>
              <a:rPr lang="en-US" dirty="0" smtClean="0"/>
              <a:t>1x Resistor - 5.1 MR</a:t>
            </a:r>
            <a:br>
              <a:rPr lang="en-US" dirty="0" smtClean="0"/>
            </a:br>
            <a:r>
              <a:rPr lang="en-US" dirty="0" smtClean="0"/>
              <a:t>2x NPN Transistor</a:t>
            </a:r>
            <a:br>
              <a:rPr lang="en-US" dirty="0" smtClean="0"/>
            </a:br>
            <a:r>
              <a:rPr lang="en-US" dirty="0" smtClean="0"/>
              <a:t>1x FET Power Transistor</a:t>
            </a:r>
            <a:br>
              <a:rPr lang="en-US" dirty="0" smtClean="0"/>
            </a:br>
            <a:r>
              <a:rPr lang="en-US" dirty="0" smtClean="0"/>
              <a:t>2x Diode (Rectifier)</a:t>
            </a:r>
            <a:br>
              <a:rPr lang="en-US" dirty="0" smtClean="0"/>
            </a:br>
            <a:r>
              <a:rPr lang="en-US" dirty="0" smtClean="0"/>
              <a:t>1x Diode (</a:t>
            </a:r>
            <a:r>
              <a:rPr lang="en-US" dirty="0" err="1" smtClean="0"/>
              <a:t>Zener</a:t>
            </a:r>
            <a:r>
              <a:rPr lang="en-US" dirty="0" smtClean="0"/>
              <a:t>)</a:t>
            </a:r>
            <a:br>
              <a:rPr lang="en-US" dirty="0" smtClean="0"/>
            </a:br>
            <a:r>
              <a:rPr lang="en-US" dirty="0" smtClean="0"/>
              <a:t>1x Motion Sensor (Tilt Switch)</a:t>
            </a:r>
            <a:br>
              <a:rPr lang="en-US" dirty="0" smtClean="0"/>
            </a:br>
            <a:r>
              <a:rPr lang="en-US" dirty="0" smtClean="0"/>
              <a:t>1x Light Sensor (Photocell)</a:t>
            </a:r>
            <a:br>
              <a:rPr lang="en-US" dirty="0" smtClean="0"/>
            </a:br>
            <a:r>
              <a:rPr lang="en-US" dirty="0" smtClean="0"/>
              <a:t>1x Temperature Sensor</a:t>
            </a:r>
            <a:br>
              <a:rPr lang="en-US" dirty="0" smtClean="0"/>
            </a:br>
            <a:r>
              <a:rPr lang="en-US" dirty="0" smtClean="0"/>
              <a:t>2x Button</a:t>
            </a:r>
            <a:br>
              <a:rPr lang="en-US" dirty="0" smtClean="0"/>
            </a:br>
            <a:r>
              <a:rPr lang="en-US" dirty="0" smtClean="0"/>
              <a:t>1x Rotary Knob (Potentiometer)</a:t>
            </a:r>
            <a:br>
              <a:rPr lang="en-US" dirty="0" smtClean="0"/>
            </a:br>
            <a:r>
              <a:rPr lang="en-US" dirty="0" smtClean="0"/>
              <a:t>1x Servo Motor</a:t>
            </a:r>
            <a:br>
              <a:rPr lang="en-US" dirty="0" smtClean="0"/>
            </a:br>
            <a:r>
              <a:rPr lang="en-US" dirty="0" smtClean="0"/>
              <a:t>1x RGB LED</a:t>
            </a:r>
            <a:br>
              <a:rPr lang="en-US" dirty="0" smtClean="0"/>
            </a:br>
            <a:r>
              <a:rPr lang="en-US" dirty="0" smtClean="0"/>
              <a:t>2x green LED</a:t>
            </a:r>
            <a:br>
              <a:rPr lang="en-US" dirty="0" smtClean="0"/>
            </a:br>
            <a:r>
              <a:rPr lang="en-US" dirty="0" smtClean="0"/>
              <a:t>2x red LED</a:t>
            </a:r>
            <a:br>
              <a:rPr lang="en-US" dirty="0" smtClean="0"/>
            </a:br>
            <a:r>
              <a:rPr lang="en-US" dirty="0" smtClean="0"/>
              <a:t>2x yellow LED</a:t>
            </a:r>
            <a:br>
              <a:rPr lang="en-US" dirty="0" smtClean="0"/>
            </a:br>
            <a:r>
              <a:rPr lang="en-US" dirty="0" smtClean="0"/>
              <a:t>1x </a:t>
            </a:r>
            <a:r>
              <a:rPr lang="en-US" dirty="0" err="1" smtClean="0"/>
              <a:t>Piezo</a:t>
            </a:r>
            <a:r>
              <a:rPr lang="en-US" dirty="0" smtClean="0"/>
              <a:t> Buzzer/Speaker</a:t>
            </a:r>
            <a:br>
              <a:rPr lang="en-US" dirty="0" smtClean="0"/>
            </a:br>
            <a:r>
              <a:rPr lang="en-US" dirty="0" smtClean="0"/>
              <a:t>1x Relay </a:t>
            </a:r>
          </a:p>
          <a:p>
            <a:pPr defTabSz="500063"/>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smtClean="0"/>
              <a:t>20140402@2025</a:t>
            </a:r>
            <a:endParaRPr lang="en-US"/>
          </a:p>
        </p:txBody>
      </p:sp>
      <p:sp>
        <p:nvSpPr>
          <p:cNvPr id="5" name="Footer Placeholder 4"/>
          <p:cNvSpPr>
            <a:spLocks noGrp="1"/>
          </p:cNvSpPr>
          <p:nvPr>
            <p:ph type="ftr" sz="quarter" idx="11"/>
          </p:nvPr>
        </p:nvSpPr>
        <p:spPr/>
        <p:txBody>
          <a:bodyPr/>
          <a:lstStyle/>
          <a:p>
            <a:r>
              <a:rPr lang="en-US" dirty="0" smtClean="0"/>
              <a:t>Arduino Course 2014 Main Track</a:t>
            </a:r>
            <a:endParaRPr lang="en-US" dirty="0"/>
          </a:p>
        </p:txBody>
      </p:sp>
      <p:sp>
        <p:nvSpPr>
          <p:cNvPr id="6" name="Slide Number Placeholder 5"/>
          <p:cNvSpPr>
            <a:spLocks noGrp="1"/>
          </p:cNvSpPr>
          <p:nvPr>
            <p:ph type="sldNum" sz="quarter" idx="12"/>
          </p:nvPr>
        </p:nvSpPr>
        <p:spPr/>
        <p:txBody>
          <a:bodyPr/>
          <a:lstStyle/>
          <a:p>
            <a:fld id="{1506A3B0-61D2-4B40-A582-CECA3FD8D618}" type="slidenum">
              <a:rPr lang="en-US" smtClean="0"/>
              <a:pPr/>
              <a:t>8</a:t>
            </a:fld>
            <a:endParaRPr lang="en-US"/>
          </a:p>
        </p:txBody>
      </p:sp>
    </p:spTree>
    <p:extLst>
      <p:ext uri="{BB962C8B-B14F-4D97-AF65-F5344CB8AC3E}">
        <p14:creationId xmlns:p14="http://schemas.microsoft.com/office/powerpoint/2010/main" val="250476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000" dirty="0" smtClean="0"/>
              <a:t>These lessons are from Simon Monk’s Arduino Tutorials on Adafruit.com.  They are used with his permission and have been shared by Adafruit under a “Creative Commons” license.</a:t>
            </a:r>
          </a:p>
          <a:p>
            <a:pPr marL="228600" indent="-228600">
              <a:buAutoNum type="arabicPeriod"/>
            </a:pPr>
            <a:r>
              <a:rPr lang="en-US" dirty="0" smtClean="0"/>
              <a:t>These</a:t>
            </a:r>
            <a:r>
              <a:rPr lang="en-US" baseline="0" dirty="0" smtClean="0"/>
              <a:t> lessons have been modified for APL use since they depend on the Lesson 4 breadboard setup which we’re omitting because of it’s complexity.</a:t>
            </a:r>
            <a:endParaRPr lang="en-US" dirty="0"/>
          </a:p>
        </p:txBody>
      </p:sp>
      <p:sp>
        <p:nvSpPr>
          <p:cNvPr id="4" name="Date Placeholder 3"/>
          <p:cNvSpPr>
            <a:spLocks noGrp="1"/>
          </p:cNvSpPr>
          <p:nvPr>
            <p:ph type="dt" idx="10"/>
          </p:nvPr>
        </p:nvSpPr>
        <p:spPr/>
        <p:txBody>
          <a:bodyPr/>
          <a:lstStyle/>
          <a:p>
            <a:r>
              <a:rPr lang="en-US" smtClean="0"/>
              <a:t>20140402@2025</a:t>
            </a:r>
            <a:endParaRPr lang="en-US"/>
          </a:p>
        </p:txBody>
      </p:sp>
      <p:sp>
        <p:nvSpPr>
          <p:cNvPr id="5" name="Footer Placeholder 4"/>
          <p:cNvSpPr>
            <a:spLocks noGrp="1"/>
          </p:cNvSpPr>
          <p:nvPr>
            <p:ph type="ftr" sz="quarter" idx="11"/>
          </p:nvPr>
        </p:nvSpPr>
        <p:spPr/>
        <p:txBody>
          <a:bodyPr/>
          <a:lstStyle/>
          <a:p>
            <a:r>
              <a:rPr lang="en-US" dirty="0" smtClean="0"/>
              <a:t>Arduino Course 2014 Main Track</a:t>
            </a:r>
            <a:endParaRPr lang="en-US" dirty="0"/>
          </a:p>
        </p:txBody>
      </p:sp>
      <p:sp>
        <p:nvSpPr>
          <p:cNvPr id="6" name="Slide Number Placeholder 5"/>
          <p:cNvSpPr>
            <a:spLocks noGrp="1"/>
          </p:cNvSpPr>
          <p:nvPr>
            <p:ph type="sldNum" sz="quarter" idx="12"/>
          </p:nvPr>
        </p:nvSpPr>
        <p:spPr/>
        <p:txBody>
          <a:bodyPr/>
          <a:lstStyle/>
          <a:p>
            <a:fld id="{1506A3B0-61D2-4B40-A582-CECA3FD8D618}" type="slidenum">
              <a:rPr lang="en-US" smtClean="0"/>
              <a:pPr/>
              <a:t>9</a:t>
            </a:fld>
            <a:endParaRPr lang="en-US"/>
          </a:p>
        </p:txBody>
      </p:sp>
    </p:spTree>
    <p:extLst>
      <p:ext uri="{BB962C8B-B14F-4D97-AF65-F5344CB8AC3E}">
        <p14:creationId xmlns:p14="http://schemas.microsoft.com/office/powerpoint/2010/main" val="2585998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000" dirty="0" smtClean="0"/>
              <a:t>*Most of Lessons 0 and 1 will be done before the course by the BYOD students.  Estimate 5 minutes in class.</a:t>
            </a:r>
          </a:p>
          <a:p>
            <a:r>
              <a:rPr lang="en-US" dirty="0" smtClean="0"/>
              <a:t>Recommended Procedure For Each Lesson:</a:t>
            </a:r>
          </a:p>
          <a:p>
            <a:r>
              <a:rPr lang="en-US" dirty="0" smtClean="0"/>
              <a:t>Look at the slide (and listen to instructor)</a:t>
            </a:r>
          </a:p>
          <a:p>
            <a:r>
              <a:rPr lang="en-US" dirty="0" smtClean="0"/>
              <a:t>Open the PDF for the Lesson (in the Arduino 101 directory)</a:t>
            </a:r>
          </a:p>
          <a:p>
            <a:endParaRPr lang="en-US" dirty="0"/>
          </a:p>
        </p:txBody>
      </p:sp>
      <p:sp>
        <p:nvSpPr>
          <p:cNvPr id="4" name="Date Placeholder 3"/>
          <p:cNvSpPr>
            <a:spLocks noGrp="1"/>
          </p:cNvSpPr>
          <p:nvPr>
            <p:ph type="dt" idx="10"/>
          </p:nvPr>
        </p:nvSpPr>
        <p:spPr/>
        <p:txBody>
          <a:bodyPr/>
          <a:lstStyle/>
          <a:p>
            <a:r>
              <a:rPr lang="en-US" smtClean="0"/>
              <a:t>20140402@2025</a:t>
            </a:r>
            <a:endParaRPr lang="en-US"/>
          </a:p>
        </p:txBody>
      </p:sp>
      <p:sp>
        <p:nvSpPr>
          <p:cNvPr id="5" name="Footer Placeholder 4"/>
          <p:cNvSpPr>
            <a:spLocks noGrp="1"/>
          </p:cNvSpPr>
          <p:nvPr>
            <p:ph type="ftr" sz="quarter" idx="11"/>
          </p:nvPr>
        </p:nvSpPr>
        <p:spPr/>
        <p:txBody>
          <a:bodyPr/>
          <a:lstStyle/>
          <a:p>
            <a:r>
              <a:rPr lang="en-US" dirty="0" smtClean="0"/>
              <a:t>Arduino Course 2014 Main Track</a:t>
            </a:r>
            <a:endParaRPr lang="en-US" dirty="0"/>
          </a:p>
        </p:txBody>
      </p:sp>
      <p:sp>
        <p:nvSpPr>
          <p:cNvPr id="6" name="Slide Number Placeholder 5"/>
          <p:cNvSpPr>
            <a:spLocks noGrp="1"/>
          </p:cNvSpPr>
          <p:nvPr>
            <p:ph type="sldNum" sz="quarter" idx="12"/>
          </p:nvPr>
        </p:nvSpPr>
        <p:spPr/>
        <p:txBody>
          <a:bodyPr/>
          <a:lstStyle/>
          <a:p>
            <a:fld id="{1506A3B0-61D2-4B40-A582-CECA3FD8D618}" type="slidenum">
              <a:rPr lang="en-US" smtClean="0"/>
              <a:pPr/>
              <a:t>10</a:t>
            </a:fld>
            <a:endParaRPr lang="en-US"/>
          </a:p>
        </p:txBody>
      </p:sp>
    </p:spTree>
    <p:extLst>
      <p:ext uri="{BB962C8B-B14F-4D97-AF65-F5344CB8AC3E}">
        <p14:creationId xmlns:p14="http://schemas.microsoft.com/office/powerpoint/2010/main" val="33545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Instructor’s Notes to Self:</a:t>
            </a:r>
          </a:p>
          <a:p>
            <a:pPr marL="171450" indent="-171450" algn="l">
              <a:buFont typeface="Arial" panose="020B0604020202020204" pitchFamily="34" charset="0"/>
              <a:buChar char="•"/>
            </a:pPr>
            <a:r>
              <a:rPr lang="en-US" sz="1000" dirty="0" smtClean="0"/>
              <a:t>Installation of the Arduino IDE (done before class).</a:t>
            </a:r>
          </a:p>
          <a:p>
            <a:pPr marL="171450" indent="-171450" algn="l">
              <a:buFont typeface="Arial" panose="020B0604020202020204" pitchFamily="34" charset="0"/>
              <a:buChar char="•"/>
            </a:pPr>
            <a:r>
              <a:rPr lang="en-US" sz="1000" dirty="0" smtClean="0"/>
              <a:t>Have students put a piece of tape over the metal USB connector </a:t>
            </a:r>
          </a:p>
          <a:p>
            <a:pPr marL="171450" indent="-171450" algn="l">
              <a:buFont typeface="Arial" panose="020B0604020202020204" pitchFamily="34" charset="0"/>
              <a:buChar char="•"/>
            </a:pPr>
            <a:r>
              <a:rPr lang="en-US" sz="1000" dirty="0" smtClean="0"/>
              <a:t>Setup of board and port used (note: on Windows, ports 1 &amp; 3 are “interchangeable”, and ports 2 &amp; 4 are “interchangeable”).</a:t>
            </a:r>
          </a:p>
          <a:p>
            <a:pPr marL="171450" indent="-171450" algn="l">
              <a:buFont typeface="Arial" panose="020B0604020202020204" pitchFamily="34" charset="0"/>
              <a:buChar char="•"/>
            </a:pPr>
            <a:r>
              <a:rPr lang="en-US" sz="1000" dirty="0" smtClean="0"/>
              <a:t>Explanation of what a breadboard is.</a:t>
            </a:r>
          </a:p>
          <a:p>
            <a:pPr marL="171450" indent="-171450" algn="l">
              <a:buFont typeface="Arial" panose="020B0604020202020204" pitchFamily="34" charset="0"/>
              <a:buChar char="•"/>
            </a:pPr>
            <a:r>
              <a:rPr lang="en-US" sz="1000" dirty="0" smtClean="0"/>
              <a:t>Time estimate: 5 minutes.</a:t>
            </a:r>
          </a:p>
          <a:p>
            <a:endParaRPr lang="en-US" dirty="0"/>
          </a:p>
        </p:txBody>
      </p:sp>
      <p:sp>
        <p:nvSpPr>
          <p:cNvPr id="4" name="Date Placeholder 3"/>
          <p:cNvSpPr>
            <a:spLocks noGrp="1"/>
          </p:cNvSpPr>
          <p:nvPr>
            <p:ph type="dt" idx="10"/>
          </p:nvPr>
        </p:nvSpPr>
        <p:spPr/>
        <p:txBody>
          <a:bodyPr/>
          <a:lstStyle/>
          <a:p>
            <a:r>
              <a:rPr lang="en-US" smtClean="0"/>
              <a:t>20140402@2025</a:t>
            </a:r>
            <a:endParaRPr lang="en-US"/>
          </a:p>
        </p:txBody>
      </p:sp>
      <p:sp>
        <p:nvSpPr>
          <p:cNvPr id="5" name="Footer Placeholder 4"/>
          <p:cNvSpPr>
            <a:spLocks noGrp="1"/>
          </p:cNvSpPr>
          <p:nvPr>
            <p:ph type="ftr" sz="quarter" idx="11"/>
          </p:nvPr>
        </p:nvSpPr>
        <p:spPr/>
        <p:txBody>
          <a:bodyPr/>
          <a:lstStyle/>
          <a:p>
            <a:r>
              <a:rPr lang="en-US" dirty="0" smtClean="0"/>
              <a:t>Arduino Course 2014 Main Track</a:t>
            </a:r>
            <a:endParaRPr lang="en-US" dirty="0"/>
          </a:p>
        </p:txBody>
      </p:sp>
      <p:sp>
        <p:nvSpPr>
          <p:cNvPr id="6" name="Slide Number Placeholder 5"/>
          <p:cNvSpPr>
            <a:spLocks noGrp="1"/>
          </p:cNvSpPr>
          <p:nvPr>
            <p:ph type="sldNum" sz="quarter" idx="12"/>
          </p:nvPr>
        </p:nvSpPr>
        <p:spPr/>
        <p:txBody>
          <a:bodyPr/>
          <a:lstStyle/>
          <a:p>
            <a:fld id="{1506A3B0-61D2-4B40-A582-CECA3FD8D618}" type="slidenum">
              <a:rPr lang="en-US" smtClean="0"/>
              <a:pPr/>
              <a:t>11</a:t>
            </a:fld>
            <a:endParaRPr lang="en-US"/>
          </a:p>
        </p:txBody>
      </p:sp>
    </p:spTree>
    <p:extLst>
      <p:ext uri="{BB962C8B-B14F-4D97-AF65-F5344CB8AC3E}">
        <p14:creationId xmlns:p14="http://schemas.microsoft.com/office/powerpoint/2010/main" val="2994075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Instructor’s Notes to Self:</a:t>
            </a:r>
          </a:p>
          <a:p>
            <a:pPr marL="171450" indent="-171450" algn="l">
              <a:buFont typeface="Arial" panose="020B0604020202020204" pitchFamily="34" charset="0"/>
              <a:buChar char="•"/>
            </a:pPr>
            <a:r>
              <a:rPr lang="en-US" sz="1000" dirty="0" smtClean="0"/>
              <a:t>Upload Blink sketch to the Arduino.</a:t>
            </a:r>
          </a:p>
          <a:p>
            <a:pPr marL="171450" indent="-171450" algn="l">
              <a:buFont typeface="Arial" panose="020B0604020202020204" pitchFamily="34" charset="0"/>
              <a:buChar char="•"/>
            </a:pPr>
            <a:r>
              <a:rPr lang="en-US" sz="1000" dirty="0" smtClean="0"/>
              <a:t>Walkthrough Blink sketch code.</a:t>
            </a:r>
          </a:p>
          <a:p>
            <a:pPr marL="171450" indent="-171450" algn="l">
              <a:buFont typeface="Arial" panose="020B0604020202020204" pitchFamily="34" charset="0"/>
              <a:buChar char="•"/>
            </a:pPr>
            <a:r>
              <a:rPr lang="en-US" sz="1000" dirty="0" smtClean="0"/>
              <a:t>Modify Blink sketch to speed up (or slow down) blinking.</a:t>
            </a:r>
          </a:p>
          <a:p>
            <a:pPr marL="171450" indent="-171450" algn="l">
              <a:buFont typeface="Arial" panose="020B0604020202020204" pitchFamily="34" charset="0"/>
              <a:buChar char="•"/>
            </a:pPr>
            <a:r>
              <a:rPr lang="en-US" sz="1000" dirty="0" smtClean="0"/>
              <a:t>Time estimate: 5 minutes.</a:t>
            </a:r>
          </a:p>
          <a:p>
            <a:endParaRPr lang="en-US" dirty="0"/>
          </a:p>
        </p:txBody>
      </p:sp>
      <p:sp>
        <p:nvSpPr>
          <p:cNvPr id="4" name="Date Placeholder 3"/>
          <p:cNvSpPr>
            <a:spLocks noGrp="1"/>
          </p:cNvSpPr>
          <p:nvPr>
            <p:ph type="dt" idx="10"/>
          </p:nvPr>
        </p:nvSpPr>
        <p:spPr/>
        <p:txBody>
          <a:bodyPr/>
          <a:lstStyle/>
          <a:p>
            <a:r>
              <a:rPr lang="en-US" smtClean="0"/>
              <a:t>20140402@2025</a:t>
            </a:r>
            <a:endParaRPr lang="en-US"/>
          </a:p>
        </p:txBody>
      </p:sp>
      <p:sp>
        <p:nvSpPr>
          <p:cNvPr id="5" name="Footer Placeholder 4"/>
          <p:cNvSpPr>
            <a:spLocks noGrp="1"/>
          </p:cNvSpPr>
          <p:nvPr>
            <p:ph type="ftr" sz="quarter" idx="11"/>
          </p:nvPr>
        </p:nvSpPr>
        <p:spPr/>
        <p:txBody>
          <a:bodyPr/>
          <a:lstStyle/>
          <a:p>
            <a:r>
              <a:rPr lang="en-US" dirty="0" smtClean="0"/>
              <a:t>Arduino Course 2014 Main Track</a:t>
            </a:r>
            <a:endParaRPr lang="en-US" dirty="0"/>
          </a:p>
        </p:txBody>
      </p:sp>
      <p:sp>
        <p:nvSpPr>
          <p:cNvPr id="6" name="Slide Number Placeholder 5"/>
          <p:cNvSpPr>
            <a:spLocks noGrp="1"/>
          </p:cNvSpPr>
          <p:nvPr>
            <p:ph type="sldNum" sz="quarter" idx="12"/>
          </p:nvPr>
        </p:nvSpPr>
        <p:spPr/>
        <p:txBody>
          <a:bodyPr/>
          <a:lstStyle/>
          <a:p>
            <a:fld id="{1506A3B0-61D2-4B40-A582-CECA3FD8D618}" type="slidenum">
              <a:rPr lang="en-US" smtClean="0"/>
              <a:pPr/>
              <a:t>13</a:t>
            </a:fld>
            <a:endParaRPr lang="en-US"/>
          </a:p>
        </p:txBody>
      </p:sp>
    </p:spTree>
    <p:extLst>
      <p:ext uri="{BB962C8B-B14F-4D97-AF65-F5344CB8AC3E}">
        <p14:creationId xmlns:p14="http://schemas.microsoft.com/office/powerpoint/2010/main" val="12960700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1509" y="1240507"/>
            <a:ext cx="7772491" cy="1142693"/>
          </a:xfrm>
        </p:spPr>
        <p:txBody>
          <a:bodyPr anchor="ctr" anchorCtr="0">
            <a:normAutofit/>
          </a:bodyPr>
          <a:lstStyle>
            <a:lvl1pPr algn="ctr">
              <a:spcBef>
                <a:spcPts val="300"/>
              </a:spcBef>
              <a:spcAft>
                <a:spcPts val="300"/>
              </a:spcAft>
              <a:defRPr sz="3200" i="1">
                <a:solidFill>
                  <a:srgbClr val="0A237A"/>
                </a:solidFill>
                <a:effectLst>
                  <a:outerShdw blurRad="38100" dist="38100" dir="2700000" algn="tl">
                    <a:srgbClr val="000000">
                      <a:alpha val="43137"/>
                    </a:srgbClr>
                  </a:outerShdw>
                </a:effectLst>
              </a:defRPr>
            </a:lvl1pPr>
          </a:lstStyle>
          <a:p>
            <a:r>
              <a:rPr lang="en-US" dirty="0" smtClean="0"/>
              <a:t>Title</a:t>
            </a:r>
            <a:endParaRPr lang="en-US" dirty="0"/>
          </a:p>
        </p:txBody>
      </p:sp>
      <p:sp>
        <p:nvSpPr>
          <p:cNvPr id="3" name="Subtitle 2"/>
          <p:cNvSpPr>
            <a:spLocks noGrp="1"/>
          </p:cNvSpPr>
          <p:nvPr>
            <p:ph type="subTitle" idx="1" hasCustomPrompt="1"/>
          </p:nvPr>
        </p:nvSpPr>
        <p:spPr>
          <a:xfrm>
            <a:off x="1371509" y="2888133"/>
            <a:ext cx="7772492" cy="1186074"/>
          </a:xfrm>
          <a:prstGeom prst="rect">
            <a:avLst/>
          </a:prstGeom>
        </p:spPr>
        <p:txBody>
          <a:bodyPr>
            <a:normAutofit/>
          </a:bodyPr>
          <a:lstStyle>
            <a:lvl1pPr marL="0" indent="0" algn="ctr">
              <a:buNone/>
              <a:defRPr sz="2400" i="1">
                <a:solidFill>
                  <a:srgbClr val="0A237A"/>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Date</a:t>
            </a:r>
            <a:endParaRPr lang="en-US" dirty="0"/>
          </a:p>
        </p:txBody>
      </p:sp>
      <p:pic>
        <p:nvPicPr>
          <p:cNvPr id="7" name="Picture 6" descr="apl_small_vertical_blue.png"/>
          <p:cNvPicPr>
            <a:picLocks noChangeAspect="1"/>
          </p:cNvPicPr>
          <p:nvPr/>
        </p:nvPicPr>
        <p:blipFill rotWithShape="1">
          <a:blip r:embed="rId2" cstate="print">
            <a:extLst>
              <a:ext uri="{28A0092B-C50C-407E-A947-70E740481C1C}">
                <a14:useLocalDpi xmlns:a14="http://schemas.microsoft.com/office/drawing/2010/main" val="0"/>
              </a:ext>
            </a:extLst>
          </a:blip>
          <a:srcRect r="2102" b="8895"/>
          <a:stretch/>
        </p:blipFill>
        <p:spPr>
          <a:xfrm>
            <a:off x="6383867" y="5177780"/>
            <a:ext cx="2760133" cy="1680220"/>
          </a:xfrm>
          <a:prstGeom prst="rect">
            <a:avLst/>
          </a:prstGeom>
        </p:spPr>
      </p:pic>
      <p:sp>
        <p:nvSpPr>
          <p:cNvPr id="9" name="Text Placeholder 8"/>
          <p:cNvSpPr>
            <a:spLocks noGrp="1"/>
          </p:cNvSpPr>
          <p:nvPr>
            <p:ph type="body" sz="quarter" idx="10" hasCustomPrompt="1"/>
          </p:nvPr>
        </p:nvSpPr>
        <p:spPr>
          <a:xfrm>
            <a:off x="1591734" y="4585830"/>
            <a:ext cx="4495195" cy="2063524"/>
          </a:xfrm>
          <a:prstGeom prst="rect">
            <a:avLst/>
          </a:prstGeom>
        </p:spPr>
        <p:txBody>
          <a:bodyPr anchor="b" anchorCtr="0">
            <a:normAutofit/>
          </a:bodyPr>
          <a:lstStyle>
            <a:lvl1pPr marL="0" indent="0" algn="l">
              <a:buNone/>
              <a:defRPr sz="1800" i="1" baseline="0">
                <a:solidFill>
                  <a:srgbClr val="0A237A"/>
                </a:solidFill>
                <a:effectLst>
                  <a:outerShdw blurRad="38100" dist="38100" dir="2700000" algn="tl">
                    <a:srgbClr val="000000">
                      <a:alpha val="43137"/>
                    </a:srgbClr>
                  </a:outerShdw>
                </a:effectLst>
              </a:defRPr>
            </a:lvl1pPr>
          </a:lstStyle>
          <a:p>
            <a:pPr lvl="0"/>
            <a:r>
              <a:rPr lang="en-US" dirty="0" smtClean="0"/>
              <a:t>Name</a:t>
            </a:r>
            <a:br>
              <a:rPr lang="en-US" dirty="0" smtClean="0"/>
            </a:br>
            <a:r>
              <a:rPr lang="en-US" dirty="0" smtClean="0"/>
              <a:t>Title</a:t>
            </a:r>
            <a:br>
              <a:rPr lang="en-US" dirty="0" smtClean="0"/>
            </a:br>
            <a:r>
              <a:rPr lang="en-US" dirty="0" smtClean="0"/>
              <a:t>Contact info</a:t>
            </a:r>
            <a:endParaRPr lang="en-US" dirty="0"/>
          </a:p>
        </p:txBody>
      </p:sp>
      <p:pic>
        <p:nvPicPr>
          <p:cNvPr id="5" name="Picture 4" descr="PPT Template Bar Vertical Flat indexed.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71600" cy="6858000"/>
          </a:xfrm>
          <a:prstGeom prst="rect">
            <a:avLst/>
          </a:prstGeom>
        </p:spPr>
      </p:pic>
    </p:spTree>
    <p:extLst>
      <p:ext uri="{BB962C8B-B14F-4D97-AF65-F5344CB8AC3E}">
        <p14:creationId xmlns:p14="http://schemas.microsoft.com/office/powerpoint/2010/main" val="204107492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2"/>
          <p:cNvSpPr>
            <a:spLocks noGrp="1"/>
          </p:cNvSpPr>
          <p:nvPr>
            <p:ph idx="1"/>
          </p:nvPr>
        </p:nvSpPr>
        <p:spPr>
          <a:xfrm>
            <a:off x="457200" y="1126398"/>
            <a:ext cx="8228542" cy="5257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6261405"/>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3 Line Title Template">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1216152"/>
          </a:xfrm>
          <a:prstGeom prst="rect">
            <a:avLst/>
          </a:prstGeom>
        </p:spPr>
      </p:pic>
      <p:sp>
        <p:nvSpPr>
          <p:cNvPr id="2" name="Title 1"/>
          <p:cNvSpPr>
            <a:spLocks noGrp="1"/>
          </p:cNvSpPr>
          <p:nvPr>
            <p:ph type="title" hasCustomPrompt="1"/>
          </p:nvPr>
        </p:nvSpPr>
        <p:spPr>
          <a:xfrm>
            <a:off x="241200" y="-16934"/>
            <a:ext cx="8229600" cy="1224425"/>
          </a:xfrm>
        </p:spPr>
        <p:txBody>
          <a:bodyPr anchor="b" anchorCtr="0">
            <a:normAutofit/>
          </a:bodyPr>
          <a:lstStyle>
            <a:lvl1pPr>
              <a:defRPr sz="2800" baseline="0"/>
            </a:lvl1pPr>
          </a:lstStyle>
          <a:p>
            <a:r>
              <a:rPr lang="en-US" dirty="0" smtClean="0"/>
              <a:t>Click to edit Master title style:</a:t>
            </a:r>
            <a:br>
              <a:rPr lang="en-US" dirty="0" smtClean="0"/>
            </a:br>
            <a:r>
              <a:rPr lang="en-US" dirty="0" smtClean="0"/>
              <a:t>Two or Three Lines</a:t>
            </a:r>
            <a:br>
              <a:rPr lang="en-US" dirty="0" smtClean="0"/>
            </a:br>
            <a:r>
              <a:rPr lang="en-US" dirty="0" smtClean="0"/>
              <a:t>of Title Text</a:t>
            </a:r>
            <a:endParaRPr lang="en-US" dirty="0"/>
          </a:p>
        </p:txBody>
      </p:sp>
      <p:sp>
        <p:nvSpPr>
          <p:cNvPr id="3" name="Content Placeholder 2"/>
          <p:cNvSpPr>
            <a:spLocks noGrp="1"/>
          </p:cNvSpPr>
          <p:nvPr>
            <p:ph idx="1"/>
          </p:nvPr>
        </p:nvSpPr>
        <p:spPr>
          <a:xfrm>
            <a:off x="457200" y="1374513"/>
            <a:ext cx="8229600" cy="499242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26666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lumn Template">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US" smtClean="0"/>
              <a:t>Click to edit Master title style</a:t>
            </a:r>
            <a:endParaRPr lang="en-US" dirty="0"/>
          </a:p>
        </p:txBody>
      </p:sp>
      <p:sp>
        <p:nvSpPr>
          <p:cNvPr id="3" name="Content Placeholder 2"/>
          <p:cNvSpPr>
            <a:spLocks noGrp="1"/>
          </p:cNvSpPr>
          <p:nvPr>
            <p:ph sz="half" idx="1"/>
          </p:nvPr>
        </p:nvSpPr>
        <p:spPr>
          <a:xfrm>
            <a:off x="281800" y="1126063"/>
            <a:ext cx="4222800" cy="5257800"/>
          </a:xfrm>
          <a:prstGeom prst="rect">
            <a:avLst/>
          </a:prstGeo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82063" y="1126063"/>
            <a:ext cx="4224528" cy="5257800"/>
          </a:xfrm>
          <a:prstGeom prst="rect">
            <a:avLst/>
          </a:prstGeo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59939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8718508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Back Cover">
    <p:spTree>
      <p:nvGrpSpPr>
        <p:cNvPr id="1" name=""/>
        <p:cNvGrpSpPr/>
        <p:nvPr/>
      </p:nvGrpSpPr>
      <p:grpSpPr>
        <a:xfrm>
          <a:off x="0" y="0"/>
          <a:ext cx="0" cy="0"/>
          <a:chOff x="0" y="0"/>
          <a:chExt cx="0" cy="0"/>
        </a:xfrm>
      </p:grpSpPr>
      <p:pic>
        <p:nvPicPr>
          <p:cNvPr id="2" name="Picture 1" descr="apl_small_vertical_blu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23533" y="1536046"/>
            <a:ext cx="5096934" cy="3334084"/>
          </a:xfrm>
          <a:prstGeom prst="rect">
            <a:avLst/>
          </a:prstGeom>
        </p:spPr>
      </p:pic>
    </p:spTree>
    <p:extLst>
      <p:ext uri="{BB962C8B-B14F-4D97-AF65-F5344CB8AC3E}">
        <p14:creationId xmlns:p14="http://schemas.microsoft.com/office/powerpoint/2010/main" val="383944419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8435" name="Rectangle 3"/>
          <p:cNvSpPr>
            <a:spLocks noGrp="1" noChangeArrowheads="1"/>
          </p:cNvSpPr>
          <p:nvPr>
            <p:ph type="subTitle" idx="1"/>
          </p:nvPr>
        </p:nvSpPr>
        <p:spPr bwMode="black">
          <a:xfrm>
            <a:off x="1041400" y="3133725"/>
            <a:ext cx="4827588" cy="1177925"/>
          </a:xfrm>
        </p:spPr>
        <p:txBody>
          <a:bodyPr/>
          <a:lstStyle>
            <a:lvl1pPr marL="0" indent="0" algn="ctr">
              <a:spcAft>
                <a:spcPct val="0"/>
              </a:spcAft>
              <a:buFont typeface="Wingdings" pitchFamily="2" charset="2"/>
              <a:buNone/>
              <a:defRPr sz="2800" i="1">
                <a:solidFill>
                  <a:schemeClr val="tx2"/>
                </a:solidFill>
              </a:defRPr>
            </a:lvl1pPr>
          </a:lstStyle>
          <a:p>
            <a:r>
              <a:rPr lang="en-US"/>
              <a:t>Click to edit Master subtitle style</a:t>
            </a:r>
          </a:p>
        </p:txBody>
      </p:sp>
      <p:sp>
        <p:nvSpPr>
          <p:cNvPr id="18438" name="Rectangle 6"/>
          <p:cNvSpPr>
            <a:spLocks noGrp="1" noChangeArrowheads="1"/>
          </p:cNvSpPr>
          <p:nvPr>
            <p:ph type="ctrTitle"/>
          </p:nvPr>
        </p:nvSpPr>
        <p:spPr bwMode="black">
          <a:xfrm>
            <a:off x="523875" y="1431925"/>
            <a:ext cx="5862638" cy="1470025"/>
          </a:xfrm>
        </p:spPr>
        <p:txBody>
          <a:bodyPr/>
          <a:lstStyle>
            <a:lvl1pPr algn="ctr">
              <a:lnSpc>
                <a:spcPct val="85000"/>
              </a:lnSpc>
              <a:defRPr sz="3600"/>
            </a:lvl1pPr>
          </a:lstStyle>
          <a:p>
            <a:r>
              <a:rPr lang="en-US" dirty="0"/>
              <a:t>Click to edit Master title style</a:t>
            </a:r>
          </a:p>
        </p:txBody>
      </p:sp>
      <p:sp>
        <p:nvSpPr>
          <p:cNvPr id="18456" name="Rectangle 24"/>
          <p:cNvSpPr>
            <a:spLocks noGrp="1" noChangeArrowheads="1"/>
          </p:cNvSpPr>
          <p:nvPr>
            <p:ph type="dt" sz="half" idx="2"/>
          </p:nvPr>
        </p:nvSpPr>
        <p:spPr>
          <a:xfrm>
            <a:off x="6640513" y="6362700"/>
            <a:ext cx="2133600" cy="198438"/>
          </a:xfrm>
          <a:prstGeom prst="rect">
            <a:avLst/>
          </a:prstGeom>
        </p:spPr>
        <p:txBody>
          <a:bodyPr/>
          <a:lstStyle>
            <a:lvl1pPr>
              <a:defRPr>
                <a:solidFill>
                  <a:srgbClr val="A5845D"/>
                </a:solidFill>
              </a:defRPr>
            </a:lvl1pPr>
          </a:lstStyle>
          <a:p>
            <a:endParaRPr lang="en-US"/>
          </a:p>
        </p:txBody>
      </p:sp>
      <p:pic>
        <p:nvPicPr>
          <p:cNvPr id="2" name="687ac6c9-b0b7-4233-9d21-4c6cef00467d" descr="B6DABBB3-0377-4BAD-AC9F-F675CA9116B3@vcaantech"/>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39730" y="4587866"/>
            <a:ext cx="1300222" cy="1333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0125922"/>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5715000" y="6553200"/>
            <a:ext cx="2895600" cy="381000"/>
          </a:xfrm>
          <a:prstGeom prst="rect">
            <a:avLst/>
          </a:prstGeom>
        </p:spPr>
        <p:txBody>
          <a:bodyPr/>
          <a:lstStyle>
            <a:lvl1pPr>
              <a:defRPr sz="1400"/>
            </a:lvl1pPr>
          </a:lstStyle>
          <a:p>
            <a:endParaRPr lang="en-US" dirty="0"/>
          </a:p>
        </p:txBody>
      </p:sp>
    </p:spTree>
    <p:extLst>
      <p:ext uri="{BB962C8B-B14F-4D97-AF65-F5344CB8AC3E}">
        <p14:creationId xmlns:p14="http://schemas.microsoft.com/office/powerpoint/2010/main" val="633921255"/>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0"/>
            <a:ext cx="9144000" cy="914400"/>
          </a:xfrm>
          <a:prstGeom prst="rect">
            <a:avLst/>
          </a:prstGeom>
        </p:spPr>
      </p:pic>
      <p:sp>
        <p:nvSpPr>
          <p:cNvPr id="2" name="Title Placeholder 1"/>
          <p:cNvSpPr>
            <a:spLocks noGrp="1"/>
          </p:cNvSpPr>
          <p:nvPr>
            <p:ph type="title"/>
          </p:nvPr>
        </p:nvSpPr>
        <p:spPr>
          <a:xfrm>
            <a:off x="241200" y="71739"/>
            <a:ext cx="8766000" cy="803443"/>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pic>
        <p:nvPicPr>
          <p:cNvPr id="7" name="Picture 6" descr="apl_small_shield_blue.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51624" y="6460067"/>
            <a:ext cx="361925" cy="370474"/>
          </a:xfrm>
          <a:prstGeom prst="rect">
            <a:avLst/>
          </a:prstGeom>
        </p:spPr>
      </p:pic>
      <p:cxnSp>
        <p:nvCxnSpPr>
          <p:cNvPr id="9" name="Straight Connector 8"/>
          <p:cNvCxnSpPr/>
          <p:nvPr/>
        </p:nvCxnSpPr>
        <p:spPr>
          <a:xfrm>
            <a:off x="168274" y="6635750"/>
            <a:ext cx="8474076" cy="0"/>
          </a:xfrm>
          <a:prstGeom prst="line">
            <a:avLst/>
          </a:prstGeom>
          <a:ln>
            <a:solidFill>
              <a:schemeClr val="tx2"/>
            </a:solidFill>
            <a:tailEnd type="none" w="med" len="lg"/>
          </a:ln>
        </p:spPr>
        <p:style>
          <a:lnRef idx="1">
            <a:schemeClr val="dk1"/>
          </a:lnRef>
          <a:fillRef idx="0">
            <a:schemeClr val="dk1"/>
          </a:fillRef>
          <a:effectRef idx="0">
            <a:schemeClr val="dk1"/>
          </a:effectRef>
          <a:fontRef idx="minor">
            <a:schemeClr val="tx1"/>
          </a:fontRef>
        </p:style>
      </p:cxnSp>
      <p:sp>
        <p:nvSpPr>
          <p:cNvPr id="16" name="Text Box 24"/>
          <p:cNvSpPr txBox="1">
            <a:spLocks noChangeArrowheads="1"/>
          </p:cNvSpPr>
          <p:nvPr/>
        </p:nvSpPr>
        <p:spPr bwMode="auto">
          <a:xfrm>
            <a:off x="79060" y="6636866"/>
            <a:ext cx="312906" cy="215444"/>
          </a:xfrm>
          <a:prstGeom prst="rect">
            <a:avLst/>
          </a:prstGeom>
          <a:noFill/>
          <a:ln w="9525">
            <a:noFill/>
            <a:miter lim="800000"/>
            <a:headEnd/>
            <a:tailEnd/>
          </a:ln>
          <a:effec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fld id="{3D10290D-4606-4C02-B498-50EFD41AC8B6}" type="slidenum">
              <a:rPr kumimoji="0" lang="en-US" sz="800" b="0" i="0" u="none" strike="noStrike" kern="0" cap="none" spc="0" normalizeH="0" baseline="0" noProof="0">
                <a:ln>
                  <a:noFill/>
                </a:ln>
                <a:solidFill>
                  <a:schemeClr val="tx1">
                    <a:alpha val="60000"/>
                  </a:scheme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a:t>
            </a:fld>
            <a:endParaRPr kumimoji="0" lang="en-US" sz="800" b="0" i="0" u="none" strike="noStrike" kern="0" cap="none" spc="0" normalizeH="0" baseline="0" noProof="0" dirty="0">
              <a:ln>
                <a:noFill/>
              </a:ln>
              <a:solidFill>
                <a:schemeClr val="tx1">
                  <a:alpha val="60000"/>
                </a:schemeClr>
              </a:solidFill>
              <a:effectLst/>
              <a:uLnTx/>
              <a:uFillTx/>
            </a:endParaRPr>
          </a:p>
        </p:txBody>
      </p:sp>
      <p:sp>
        <p:nvSpPr>
          <p:cNvPr id="17" name="Text Placeholder 2"/>
          <p:cNvSpPr>
            <a:spLocks noGrp="1"/>
          </p:cNvSpPr>
          <p:nvPr>
            <p:ph type="body" idx="1"/>
          </p:nvPr>
        </p:nvSpPr>
        <p:spPr>
          <a:xfrm>
            <a:off x="457200" y="1126399"/>
            <a:ext cx="8229600" cy="5257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8423672" y="1066800"/>
            <a:ext cx="526256" cy="539750"/>
          </a:xfrm>
          <a:prstGeom prst="rect">
            <a:avLst/>
          </a:prstGeom>
        </p:spPr>
      </p:pic>
    </p:spTree>
    <p:extLst>
      <p:ext uri="{BB962C8B-B14F-4D97-AF65-F5344CB8AC3E}">
        <p14:creationId xmlns:p14="http://schemas.microsoft.com/office/powerpoint/2010/main" val="76959792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Lst>
  <p:transition spd="med">
    <p:fade/>
  </p:transition>
  <p:timing>
    <p:tnLst>
      <p:par>
        <p:cTn id="1" dur="indefinite" restart="never" nodeType="tmRoot"/>
      </p:par>
    </p:tnLst>
  </p:timing>
  <p:hf sldNum="0" hdr="0" ftr="0" dt="0"/>
  <p:txStyles>
    <p:titleStyle>
      <a:lvl1pPr algn="l" defTabSz="457200" rtl="0" eaLnBrk="1" latinLnBrk="0" hangingPunct="1">
        <a:lnSpc>
          <a:spcPct val="90000"/>
        </a:lnSpc>
        <a:spcBef>
          <a:spcPct val="0"/>
        </a:spcBef>
        <a:buNone/>
        <a:defRPr sz="2800" b="1" i="1" u="none" kern="1200">
          <a:solidFill>
            <a:schemeClr val="bg1"/>
          </a:solidFill>
          <a:effectLst>
            <a:outerShdw blurRad="38100" dist="38100" dir="2700000" algn="tl">
              <a:srgbClr val="000000">
                <a:alpha val="43137"/>
              </a:srgbClr>
            </a:outerShdw>
          </a:effectLst>
          <a:latin typeface="Arial"/>
          <a:ea typeface="+mj-ea"/>
          <a:cs typeface="Arial"/>
        </a:defRPr>
      </a:lvl1pPr>
    </p:titleStyle>
    <p:bodyStyle>
      <a:lvl1pPr marL="230188" indent="-230188" algn="l" defTabSz="457200" rtl="0" eaLnBrk="1" latinLnBrk="0" hangingPunct="1">
        <a:lnSpc>
          <a:spcPct val="100000"/>
        </a:lnSpc>
        <a:spcBef>
          <a:spcPts val="300"/>
        </a:spcBef>
        <a:spcAft>
          <a:spcPts val="300"/>
        </a:spcAft>
        <a:buClrTx/>
        <a:buFont typeface="Wingdings" charset="2"/>
        <a:buChar char="§"/>
        <a:defRPr sz="2000" b="1" kern="1200">
          <a:solidFill>
            <a:srgbClr val="0A237A"/>
          </a:solidFill>
          <a:latin typeface="+mn-lt"/>
          <a:ea typeface="+mn-ea"/>
          <a:cs typeface="+mn-cs"/>
        </a:defRPr>
      </a:lvl1pPr>
      <a:lvl2pPr marL="627063" indent="-228600" algn="l" defTabSz="457200" rtl="0" eaLnBrk="1" latinLnBrk="0" hangingPunct="1">
        <a:lnSpc>
          <a:spcPct val="100000"/>
        </a:lnSpc>
        <a:spcBef>
          <a:spcPts val="300"/>
        </a:spcBef>
        <a:spcAft>
          <a:spcPts val="300"/>
        </a:spcAft>
        <a:buClrTx/>
        <a:buSzPct val="75000"/>
        <a:buFont typeface="Wingdings" charset="2"/>
        <a:buChar char="Ø"/>
        <a:defRPr sz="1800" b="1" kern="1200">
          <a:solidFill>
            <a:schemeClr val="tx1"/>
          </a:solidFill>
          <a:latin typeface="+mn-lt"/>
          <a:ea typeface="+mn-ea"/>
          <a:cs typeface="+mn-cs"/>
        </a:defRPr>
      </a:lvl2pPr>
      <a:lvl3pPr marL="1033463" indent="-228600" algn="l" defTabSz="457200" rtl="0" eaLnBrk="1" latinLnBrk="0" hangingPunct="1">
        <a:lnSpc>
          <a:spcPct val="100000"/>
        </a:lnSpc>
        <a:spcBef>
          <a:spcPts val="300"/>
        </a:spcBef>
        <a:spcAft>
          <a:spcPts val="300"/>
        </a:spcAft>
        <a:buClrTx/>
        <a:buFont typeface="Lucida Grande"/>
        <a:buChar char="–"/>
        <a:defRPr sz="1600" b="1" kern="1200">
          <a:solidFill>
            <a:schemeClr val="tx1"/>
          </a:solidFill>
          <a:latin typeface="+mn-lt"/>
          <a:ea typeface="+mn-ea"/>
          <a:cs typeface="+mn-cs"/>
        </a:defRPr>
      </a:lvl3pPr>
      <a:lvl4pPr marL="1430338" indent="-228600" algn="l" defTabSz="457200" rtl="0" eaLnBrk="1" latinLnBrk="0" hangingPunct="1">
        <a:lnSpc>
          <a:spcPct val="100000"/>
        </a:lnSpc>
        <a:spcBef>
          <a:spcPts val="300"/>
        </a:spcBef>
        <a:spcAft>
          <a:spcPts val="300"/>
        </a:spcAft>
        <a:buClrTx/>
        <a:buFont typeface="Arial"/>
        <a:buChar char="•"/>
        <a:defRPr sz="1600" b="1" kern="1200">
          <a:solidFill>
            <a:schemeClr val="tx1"/>
          </a:solidFill>
          <a:latin typeface="+mn-lt"/>
          <a:ea typeface="+mn-ea"/>
          <a:cs typeface="+mn-cs"/>
        </a:defRPr>
      </a:lvl4pPr>
      <a:lvl5pPr marL="1828800" indent="-228600" algn="l" defTabSz="457200" rtl="0" eaLnBrk="1" latinLnBrk="0" hangingPunct="1">
        <a:lnSpc>
          <a:spcPct val="100000"/>
        </a:lnSpc>
        <a:spcBef>
          <a:spcPts val="300"/>
        </a:spcBef>
        <a:spcAft>
          <a:spcPts val="300"/>
        </a:spcAft>
        <a:buClrTx/>
        <a:buSzPct val="75000"/>
        <a:buFont typeface="Wingdings" charset="2"/>
        <a:buChar char="v"/>
        <a:defRPr sz="1600" b="1"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hyperlink" Target="http://www.slideshare.net/lpapadop/electrostatic-sensitive-devices"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plworks/caig/ls/ArduinoIGMay2014/Main%20Track%202014%20Spring/Forms/AllItems.asp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learn.adafruit.com/adafruit-arduino-less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emf"/><Relationship Id="rId5" Type="http://schemas.openxmlformats.org/officeDocument/2006/relationships/package" Target="../embeddings/Microsoft_Excel_Worksheet1.xlsx"/><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4"/>
          <p:cNvSpPr>
            <a:spLocks noGrp="1" noChangeArrowheads="1"/>
          </p:cNvSpPr>
          <p:nvPr>
            <p:ph type="subTitle" idx="1"/>
          </p:nvPr>
        </p:nvSpPr>
        <p:spPr>
          <a:xfrm>
            <a:off x="1133475" y="3028950"/>
            <a:ext cx="4827588" cy="1177925"/>
          </a:xfrm>
          <a:noFill/>
          <a:ln/>
        </p:spPr>
        <p:txBody>
          <a:bodyPr>
            <a:normAutofit/>
          </a:bodyPr>
          <a:lstStyle/>
          <a:p>
            <a:r>
              <a:rPr lang="en-US" sz="2000" dirty="0" smtClean="0">
                <a:solidFill>
                  <a:schemeClr val="tx1"/>
                </a:solidFill>
              </a:rPr>
              <a:t>May 12, 2014</a:t>
            </a:r>
          </a:p>
          <a:p>
            <a:r>
              <a:rPr lang="en-US" sz="2000" dirty="0" smtClean="0">
                <a:solidFill>
                  <a:schemeClr val="tx1"/>
                </a:solidFill>
              </a:rPr>
              <a:t>Tara Echlin</a:t>
            </a:r>
            <a:endParaRPr lang="en-US" sz="2000" dirty="0">
              <a:solidFill>
                <a:schemeClr val="tx1"/>
              </a:solidFill>
            </a:endParaRPr>
          </a:p>
        </p:txBody>
      </p:sp>
      <p:sp>
        <p:nvSpPr>
          <p:cNvPr id="23554" name="Rectangle 2"/>
          <p:cNvSpPr>
            <a:spLocks noGrp="1" noChangeArrowheads="1"/>
          </p:cNvSpPr>
          <p:nvPr>
            <p:ph type="ctrTitle"/>
          </p:nvPr>
        </p:nvSpPr>
        <p:spPr>
          <a:xfrm>
            <a:off x="523874" y="862013"/>
            <a:ext cx="6486525" cy="1470025"/>
          </a:xfrm>
        </p:spPr>
        <p:txBody>
          <a:bodyPr/>
          <a:lstStyle/>
          <a:p>
            <a:r>
              <a:rPr lang="en-US" sz="2400" dirty="0" smtClean="0">
                <a:solidFill>
                  <a:schemeClr val="tx1"/>
                </a:solidFill>
              </a:rPr>
              <a:t>Arduino Course Spring 2014</a:t>
            </a:r>
            <a:r>
              <a:rPr lang="en-US" dirty="0" smtClean="0">
                <a:solidFill>
                  <a:schemeClr val="tx1"/>
                </a:solidFill>
              </a:rPr>
              <a:t/>
            </a:r>
            <a:br>
              <a:rPr lang="en-US" dirty="0" smtClean="0">
                <a:solidFill>
                  <a:schemeClr val="tx1"/>
                </a:solidFill>
              </a:rPr>
            </a:br>
            <a:r>
              <a:rPr lang="en-US" dirty="0" smtClean="0">
                <a:solidFill>
                  <a:schemeClr val="tx1"/>
                </a:solidFill>
              </a:rPr>
              <a:t>Arduino 101</a:t>
            </a:r>
            <a:endParaRPr lang="en-US" dirty="0">
              <a:solidFill>
                <a:schemeClr val="tx1"/>
              </a:solidFill>
            </a:endParaRPr>
          </a:p>
        </p:txBody>
      </p:sp>
    </p:spTree>
    <p:extLst>
      <p:ext uri="{BB962C8B-B14F-4D97-AF65-F5344CB8AC3E}">
        <p14:creationId xmlns:p14="http://schemas.microsoft.com/office/powerpoint/2010/main" val="2975074696"/>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Workflow</a:t>
            </a:r>
            <a:endParaRPr lang="en-US" dirty="0"/>
          </a:p>
        </p:txBody>
      </p:sp>
      <p:sp>
        <p:nvSpPr>
          <p:cNvPr id="5" name="Rectangle 4"/>
          <p:cNvSpPr/>
          <p:nvPr/>
        </p:nvSpPr>
        <p:spPr bwMode="auto">
          <a:xfrm>
            <a:off x="762000" y="1447800"/>
            <a:ext cx="1219200" cy="592722"/>
          </a:xfrm>
          <a:prstGeom prst="rect">
            <a:avLst/>
          </a:prstGeom>
          <a:noFill/>
          <a:ln w="25400" cap="flat" cmpd="sng" algn="ctr">
            <a:solidFill>
              <a:schemeClr val="tx1"/>
            </a:solidFill>
            <a:prstDash val="solid"/>
            <a:round/>
            <a:headEnd type="none" w="med" len="med"/>
            <a:tailEnd type="none" w="med" len="med"/>
          </a:ln>
          <a:effectLst/>
        </p:spPr>
        <p:txBody>
          <a:bodyPr vert="horz" wrap="square" lIns="4572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TextBox 5"/>
          <p:cNvSpPr txBox="1"/>
          <p:nvPr/>
        </p:nvSpPr>
        <p:spPr>
          <a:xfrm>
            <a:off x="762000" y="1480421"/>
            <a:ext cx="1104900" cy="523220"/>
          </a:xfrm>
          <a:prstGeom prst="rect">
            <a:avLst/>
          </a:prstGeom>
          <a:noFill/>
        </p:spPr>
        <p:txBody>
          <a:bodyPr wrap="square" rtlCol="0">
            <a:spAutoFit/>
          </a:bodyPr>
          <a:lstStyle/>
          <a:p>
            <a:r>
              <a:rPr lang="en-US" sz="1400" dirty="0" smtClean="0"/>
              <a:t>Setup* (Lesson 0)</a:t>
            </a:r>
            <a:endParaRPr lang="en-US" sz="1400" dirty="0"/>
          </a:p>
        </p:txBody>
      </p:sp>
      <p:sp>
        <p:nvSpPr>
          <p:cNvPr id="7" name="Rectangle 6"/>
          <p:cNvSpPr/>
          <p:nvPr/>
        </p:nvSpPr>
        <p:spPr bwMode="auto">
          <a:xfrm>
            <a:off x="742108" y="2595619"/>
            <a:ext cx="1219200" cy="614064"/>
          </a:xfrm>
          <a:prstGeom prst="rect">
            <a:avLst/>
          </a:prstGeom>
          <a:noFill/>
          <a:ln w="25400" cap="flat" cmpd="sng" algn="ctr">
            <a:solidFill>
              <a:schemeClr val="tx1"/>
            </a:solidFill>
            <a:prstDash val="solid"/>
            <a:round/>
            <a:headEnd type="none" w="med" len="med"/>
            <a:tailEnd type="none" w="med" len="med"/>
          </a:ln>
          <a:effectLst/>
        </p:spPr>
        <p:txBody>
          <a:bodyPr vert="horz" wrap="square" lIns="4572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TextBox 7"/>
          <p:cNvSpPr txBox="1"/>
          <p:nvPr/>
        </p:nvSpPr>
        <p:spPr>
          <a:xfrm>
            <a:off x="837357" y="2621885"/>
            <a:ext cx="1143843" cy="523220"/>
          </a:xfrm>
          <a:prstGeom prst="rect">
            <a:avLst/>
          </a:prstGeom>
          <a:noFill/>
        </p:spPr>
        <p:txBody>
          <a:bodyPr wrap="square" rtlCol="0">
            <a:spAutoFit/>
          </a:bodyPr>
          <a:lstStyle/>
          <a:p>
            <a:r>
              <a:rPr lang="en-US" sz="1400" dirty="0" smtClean="0"/>
              <a:t>Blink* </a:t>
            </a:r>
          </a:p>
          <a:p>
            <a:r>
              <a:rPr lang="en-US" sz="1400" dirty="0" smtClean="0"/>
              <a:t>(Lesson 1)</a:t>
            </a:r>
            <a:endParaRPr lang="en-US" sz="1400" dirty="0"/>
          </a:p>
        </p:txBody>
      </p:sp>
      <p:sp>
        <p:nvSpPr>
          <p:cNvPr id="9" name="TextBox 8"/>
          <p:cNvSpPr txBox="1"/>
          <p:nvPr/>
        </p:nvSpPr>
        <p:spPr>
          <a:xfrm>
            <a:off x="228601" y="6220254"/>
            <a:ext cx="5638799" cy="276999"/>
          </a:xfrm>
          <a:prstGeom prst="rect">
            <a:avLst/>
          </a:prstGeom>
          <a:noFill/>
        </p:spPr>
        <p:txBody>
          <a:bodyPr wrap="square" rtlCol="0">
            <a:spAutoFit/>
          </a:bodyPr>
          <a:lstStyle/>
          <a:p>
            <a:r>
              <a:rPr lang="en-US" sz="1200" dirty="0" smtClean="0"/>
              <a:t>*Partially done before the course if you brought your own laptop.  </a:t>
            </a:r>
            <a:endParaRPr lang="en-US" sz="1200" dirty="0"/>
          </a:p>
        </p:txBody>
      </p:sp>
      <p:sp>
        <p:nvSpPr>
          <p:cNvPr id="10" name="Rectangle 9"/>
          <p:cNvSpPr/>
          <p:nvPr/>
        </p:nvSpPr>
        <p:spPr bwMode="auto">
          <a:xfrm>
            <a:off x="749300" y="3810000"/>
            <a:ext cx="1219200" cy="533400"/>
          </a:xfrm>
          <a:prstGeom prst="rect">
            <a:avLst/>
          </a:prstGeom>
          <a:noFill/>
          <a:ln w="25400" cap="flat" cmpd="sng" algn="ctr">
            <a:solidFill>
              <a:schemeClr val="tx1"/>
            </a:solidFill>
            <a:prstDash val="solid"/>
            <a:round/>
            <a:headEnd type="none" w="med" len="med"/>
            <a:tailEnd type="none" w="med" len="med"/>
          </a:ln>
          <a:effectLst/>
        </p:spPr>
        <p:txBody>
          <a:bodyPr vert="horz" wrap="square" lIns="4572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TextBox 10"/>
          <p:cNvSpPr txBox="1"/>
          <p:nvPr/>
        </p:nvSpPr>
        <p:spPr>
          <a:xfrm>
            <a:off x="762000" y="3829203"/>
            <a:ext cx="1199308" cy="523220"/>
          </a:xfrm>
          <a:prstGeom prst="rect">
            <a:avLst/>
          </a:prstGeom>
          <a:noFill/>
        </p:spPr>
        <p:txBody>
          <a:bodyPr wrap="square" rtlCol="0">
            <a:spAutoFit/>
          </a:bodyPr>
          <a:lstStyle/>
          <a:p>
            <a:r>
              <a:rPr lang="en-US" sz="1400" dirty="0" smtClean="0"/>
              <a:t>LEDs </a:t>
            </a:r>
          </a:p>
          <a:p>
            <a:r>
              <a:rPr lang="en-US" sz="1400" dirty="0" smtClean="0"/>
              <a:t>(Lesson 2)</a:t>
            </a:r>
            <a:endParaRPr lang="en-US" sz="1400" dirty="0"/>
          </a:p>
        </p:txBody>
      </p:sp>
      <p:sp>
        <p:nvSpPr>
          <p:cNvPr id="14" name="Rectangle 13"/>
          <p:cNvSpPr/>
          <p:nvPr/>
        </p:nvSpPr>
        <p:spPr bwMode="auto">
          <a:xfrm>
            <a:off x="738286" y="4953000"/>
            <a:ext cx="1166714" cy="583531"/>
          </a:xfrm>
          <a:prstGeom prst="rect">
            <a:avLst/>
          </a:prstGeom>
          <a:noFill/>
          <a:ln w="25400" cap="flat" cmpd="sng" algn="ctr">
            <a:solidFill>
              <a:schemeClr val="tx1"/>
            </a:solidFill>
            <a:prstDash val="solid"/>
            <a:round/>
            <a:headEnd type="none" w="med" len="med"/>
            <a:tailEnd type="none" w="med" len="med"/>
          </a:ln>
          <a:effectLst/>
        </p:spPr>
        <p:txBody>
          <a:bodyPr vert="horz" wrap="square" lIns="4572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TextBox 14"/>
          <p:cNvSpPr txBox="1"/>
          <p:nvPr/>
        </p:nvSpPr>
        <p:spPr>
          <a:xfrm>
            <a:off x="738286" y="4969878"/>
            <a:ext cx="1166714" cy="523220"/>
          </a:xfrm>
          <a:prstGeom prst="rect">
            <a:avLst/>
          </a:prstGeom>
          <a:noFill/>
        </p:spPr>
        <p:txBody>
          <a:bodyPr wrap="square" rtlCol="0">
            <a:spAutoFit/>
          </a:bodyPr>
          <a:lstStyle/>
          <a:p>
            <a:r>
              <a:rPr lang="en-US" sz="1400" dirty="0" smtClean="0"/>
              <a:t>RGB LEDs (Lesson 3)</a:t>
            </a:r>
            <a:endParaRPr lang="en-US" sz="1400" dirty="0"/>
          </a:p>
        </p:txBody>
      </p:sp>
      <p:sp>
        <p:nvSpPr>
          <p:cNvPr id="3" name="Right Arrow 2"/>
          <p:cNvSpPr/>
          <p:nvPr/>
        </p:nvSpPr>
        <p:spPr bwMode="auto">
          <a:xfrm rot="5400000">
            <a:off x="1032938" y="2247169"/>
            <a:ext cx="517733" cy="14520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4572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Right Arrow 17"/>
          <p:cNvSpPr/>
          <p:nvPr/>
        </p:nvSpPr>
        <p:spPr bwMode="auto">
          <a:xfrm rot="5400000">
            <a:off x="1002650" y="3422000"/>
            <a:ext cx="591850" cy="18415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4572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9" name="Right Arrow 18"/>
          <p:cNvSpPr/>
          <p:nvPr/>
        </p:nvSpPr>
        <p:spPr bwMode="auto">
          <a:xfrm rot="5400000">
            <a:off x="1028700" y="4552950"/>
            <a:ext cx="571500" cy="1524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4572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 name="Rectangle 19"/>
          <p:cNvSpPr/>
          <p:nvPr/>
        </p:nvSpPr>
        <p:spPr bwMode="auto">
          <a:xfrm>
            <a:off x="3276600" y="1447799"/>
            <a:ext cx="1676400" cy="838200"/>
          </a:xfrm>
          <a:prstGeom prst="rect">
            <a:avLst/>
          </a:prstGeom>
          <a:noFill/>
          <a:ln w="25400" cap="flat" cmpd="sng" algn="ctr">
            <a:solidFill>
              <a:schemeClr val="tx1"/>
            </a:solidFill>
            <a:prstDash val="solid"/>
            <a:round/>
            <a:headEnd type="none" w="med" len="med"/>
            <a:tailEnd type="none" w="med" len="med"/>
          </a:ln>
          <a:effectLst/>
        </p:spPr>
        <p:txBody>
          <a:bodyPr vert="horz" wrap="square" lIns="4572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1" name="TextBox 20"/>
          <p:cNvSpPr txBox="1"/>
          <p:nvPr/>
        </p:nvSpPr>
        <p:spPr>
          <a:xfrm>
            <a:off x="3276601" y="1447800"/>
            <a:ext cx="1676398" cy="738664"/>
          </a:xfrm>
          <a:prstGeom prst="rect">
            <a:avLst/>
          </a:prstGeom>
          <a:noFill/>
        </p:spPr>
        <p:txBody>
          <a:bodyPr wrap="square" rtlCol="0">
            <a:spAutoFit/>
          </a:bodyPr>
          <a:lstStyle/>
          <a:p>
            <a:r>
              <a:rPr lang="en-US" sz="1400" dirty="0" smtClean="0"/>
              <a:t>Serial Monitor (Lesson 5 modified)</a:t>
            </a:r>
            <a:endParaRPr lang="en-US" sz="1400" dirty="0"/>
          </a:p>
        </p:txBody>
      </p:sp>
      <p:sp>
        <p:nvSpPr>
          <p:cNvPr id="23" name="Rectangle 22"/>
          <p:cNvSpPr/>
          <p:nvPr/>
        </p:nvSpPr>
        <p:spPr bwMode="auto">
          <a:xfrm>
            <a:off x="3276600" y="2952675"/>
            <a:ext cx="1676400" cy="857325"/>
          </a:xfrm>
          <a:prstGeom prst="rect">
            <a:avLst/>
          </a:prstGeom>
          <a:noFill/>
          <a:ln w="25400" cap="flat" cmpd="sng" algn="ctr">
            <a:solidFill>
              <a:schemeClr val="tx1"/>
            </a:solidFill>
            <a:prstDash val="solid"/>
            <a:round/>
            <a:headEnd type="none" w="med" len="med"/>
            <a:tailEnd type="none" w="med" len="med"/>
          </a:ln>
          <a:effectLst/>
        </p:spPr>
        <p:txBody>
          <a:bodyPr vert="horz" wrap="square" lIns="4572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4" name="TextBox 23"/>
          <p:cNvSpPr txBox="1"/>
          <p:nvPr/>
        </p:nvSpPr>
        <p:spPr>
          <a:xfrm>
            <a:off x="3328776" y="3002706"/>
            <a:ext cx="1624223" cy="523220"/>
          </a:xfrm>
          <a:prstGeom prst="rect">
            <a:avLst/>
          </a:prstGeom>
          <a:noFill/>
        </p:spPr>
        <p:txBody>
          <a:bodyPr wrap="square" rtlCol="0">
            <a:spAutoFit/>
          </a:bodyPr>
          <a:lstStyle/>
          <a:p>
            <a:r>
              <a:rPr lang="en-US" sz="1400" dirty="0" smtClean="0"/>
              <a:t>Digital Inputs(Lesson </a:t>
            </a:r>
            <a:r>
              <a:rPr lang="en-US" sz="1400" dirty="0"/>
              <a:t>6</a:t>
            </a:r>
            <a:r>
              <a:rPr lang="en-US" sz="1400" dirty="0" smtClean="0"/>
              <a:t>)</a:t>
            </a:r>
            <a:endParaRPr lang="en-US" sz="1400" dirty="0"/>
          </a:p>
        </p:txBody>
      </p:sp>
      <p:sp>
        <p:nvSpPr>
          <p:cNvPr id="34" name="Rectangle 33"/>
          <p:cNvSpPr/>
          <p:nvPr/>
        </p:nvSpPr>
        <p:spPr bwMode="auto">
          <a:xfrm>
            <a:off x="6907665" y="5923158"/>
            <a:ext cx="1606967" cy="574095"/>
          </a:xfrm>
          <a:prstGeom prst="rect">
            <a:avLst/>
          </a:prstGeom>
          <a:solidFill>
            <a:schemeClr val="accent2">
              <a:lumMod val="20000"/>
              <a:lumOff val="80000"/>
            </a:schemeClr>
          </a:solidFill>
          <a:ln w="25400" cap="flat" cmpd="sng" algn="ctr">
            <a:solidFill>
              <a:schemeClr val="tx1"/>
            </a:solidFill>
            <a:prstDash val="solid"/>
            <a:round/>
            <a:headEnd type="none" w="med" len="med"/>
            <a:tailEnd type="none" w="med" len="med"/>
          </a:ln>
          <a:effectLst/>
        </p:spPr>
        <p:txBody>
          <a:bodyPr vert="horz" wrap="square" lIns="4572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TextBox 34"/>
          <p:cNvSpPr txBox="1"/>
          <p:nvPr/>
        </p:nvSpPr>
        <p:spPr>
          <a:xfrm>
            <a:off x="6931618" y="6019800"/>
            <a:ext cx="1583014" cy="430887"/>
          </a:xfrm>
          <a:prstGeom prst="rect">
            <a:avLst/>
          </a:prstGeom>
          <a:solidFill>
            <a:schemeClr val="accent2">
              <a:lumMod val="20000"/>
              <a:lumOff val="80000"/>
            </a:schemeClr>
          </a:solidFill>
        </p:spPr>
        <p:txBody>
          <a:bodyPr wrap="square" rtlCol="0">
            <a:spAutoFit/>
          </a:bodyPr>
          <a:lstStyle/>
          <a:p>
            <a:r>
              <a:rPr lang="en-US" sz="1100" dirty="0" smtClean="0"/>
              <a:t>Make an RGB LED Fader (Lesson 7)</a:t>
            </a:r>
            <a:endParaRPr lang="en-US" sz="1100" dirty="0"/>
          </a:p>
        </p:txBody>
      </p:sp>
      <p:sp>
        <p:nvSpPr>
          <p:cNvPr id="39" name="Rectangle 38"/>
          <p:cNvSpPr/>
          <p:nvPr/>
        </p:nvSpPr>
        <p:spPr bwMode="auto">
          <a:xfrm>
            <a:off x="3276601" y="4675025"/>
            <a:ext cx="1676398" cy="844630"/>
          </a:xfrm>
          <a:prstGeom prst="rect">
            <a:avLst/>
          </a:prstGeom>
          <a:noFill/>
          <a:ln w="25400" cap="flat" cmpd="sng" algn="ctr">
            <a:solidFill>
              <a:schemeClr val="tx1"/>
            </a:solidFill>
            <a:prstDash val="solid"/>
            <a:round/>
            <a:headEnd type="none" w="med" len="med"/>
            <a:tailEnd type="none" w="med" len="med"/>
          </a:ln>
          <a:effectLst/>
        </p:spPr>
        <p:txBody>
          <a:bodyPr vert="horz" wrap="square" lIns="4572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0" name="TextBox 39"/>
          <p:cNvSpPr txBox="1"/>
          <p:nvPr/>
        </p:nvSpPr>
        <p:spPr>
          <a:xfrm>
            <a:off x="3276601" y="4734470"/>
            <a:ext cx="1676398" cy="523220"/>
          </a:xfrm>
          <a:prstGeom prst="rect">
            <a:avLst/>
          </a:prstGeom>
          <a:noFill/>
        </p:spPr>
        <p:txBody>
          <a:bodyPr wrap="square" rtlCol="0">
            <a:spAutoFit/>
          </a:bodyPr>
          <a:lstStyle/>
          <a:p>
            <a:r>
              <a:rPr lang="en-US" sz="1400" dirty="0" smtClean="0"/>
              <a:t>Analog Inputs (Lesson </a:t>
            </a:r>
            <a:r>
              <a:rPr lang="en-US" sz="1400" dirty="0"/>
              <a:t>8</a:t>
            </a:r>
            <a:r>
              <a:rPr lang="en-US" sz="1400" dirty="0" smtClean="0"/>
              <a:t>)</a:t>
            </a:r>
            <a:endParaRPr lang="en-US" sz="1400" dirty="0"/>
          </a:p>
        </p:txBody>
      </p:sp>
      <p:sp>
        <p:nvSpPr>
          <p:cNvPr id="42" name="Rectangle 41"/>
          <p:cNvSpPr/>
          <p:nvPr/>
        </p:nvSpPr>
        <p:spPr bwMode="auto">
          <a:xfrm>
            <a:off x="5943600" y="1447799"/>
            <a:ext cx="1524000" cy="871973"/>
          </a:xfrm>
          <a:prstGeom prst="rect">
            <a:avLst/>
          </a:prstGeom>
          <a:noFill/>
          <a:ln w="25400" cap="flat" cmpd="sng" algn="ctr">
            <a:solidFill>
              <a:schemeClr val="tx1"/>
            </a:solidFill>
            <a:prstDash val="solid"/>
            <a:round/>
            <a:headEnd type="none" w="med" len="med"/>
            <a:tailEnd type="none" w="med" len="med"/>
          </a:ln>
          <a:effectLst/>
        </p:spPr>
        <p:txBody>
          <a:bodyPr vert="horz" wrap="square" lIns="4572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3" name="TextBox 42"/>
          <p:cNvSpPr txBox="1"/>
          <p:nvPr/>
        </p:nvSpPr>
        <p:spPr>
          <a:xfrm>
            <a:off x="5943600" y="1610380"/>
            <a:ext cx="1524000" cy="523220"/>
          </a:xfrm>
          <a:prstGeom prst="rect">
            <a:avLst/>
          </a:prstGeom>
          <a:noFill/>
        </p:spPr>
        <p:txBody>
          <a:bodyPr wrap="square" rtlCol="0">
            <a:spAutoFit/>
          </a:bodyPr>
          <a:lstStyle/>
          <a:p>
            <a:r>
              <a:rPr lang="en-US" sz="1400" dirty="0" smtClean="0"/>
              <a:t>Sensing Light (Lesson </a:t>
            </a:r>
            <a:r>
              <a:rPr lang="en-US" sz="1400" dirty="0"/>
              <a:t>9</a:t>
            </a:r>
            <a:r>
              <a:rPr lang="en-US" sz="1400" dirty="0" smtClean="0"/>
              <a:t>)</a:t>
            </a:r>
            <a:endParaRPr lang="en-US" sz="1400" dirty="0"/>
          </a:p>
        </p:txBody>
      </p:sp>
      <p:sp>
        <p:nvSpPr>
          <p:cNvPr id="45" name="Rectangle 44"/>
          <p:cNvSpPr/>
          <p:nvPr/>
        </p:nvSpPr>
        <p:spPr bwMode="auto">
          <a:xfrm>
            <a:off x="5943600" y="3048000"/>
            <a:ext cx="1524000" cy="804782"/>
          </a:xfrm>
          <a:prstGeom prst="rect">
            <a:avLst/>
          </a:prstGeom>
          <a:noFill/>
          <a:ln w="25400" cap="flat" cmpd="sng" algn="ctr">
            <a:solidFill>
              <a:schemeClr val="tx1"/>
            </a:solidFill>
            <a:prstDash val="solid"/>
            <a:round/>
            <a:headEnd type="none" w="med" len="med"/>
            <a:tailEnd type="none" w="med" len="med"/>
          </a:ln>
          <a:effectLst/>
        </p:spPr>
        <p:txBody>
          <a:bodyPr vert="horz" wrap="square" lIns="4572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6" name="TextBox 45"/>
          <p:cNvSpPr txBox="1"/>
          <p:nvPr/>
        </p:nvSpPr>
        <p:spPr>
          <a:xfrm>
            <a:off x="5943600" y="3040559"/>
            <a:ext cx="1524000" cy="523220"/>
          </a:xfrm>
          <a:prstGeom prst="rect">
            <a:avLst/>
          </a:prstGeom>
          <a:noFill/>
        </p:spPr>
        <p:txBody>
          <a:bodyPr wrap="square" rtlCol="0">
            <a:spAutoFit/>
          </a:bodyPr>
          <a:lstStyle/>
          <a:p>
            <a:r>
              <a:rPr lang="en-US" sz="1400" dirty="0" smtClean="0"/>
              <a:t>Making Sound (Lesson 10)</a:t>
            </a:r>
            <a:endParaRPr lang="en-US" sz="1400" dirty="0"/>
          </a:p>
        </p:txBody>
      </p:sp>
      <p:sp>
        <p:nvSpPr>
          <p:cNvPr id="48" name="Rectangle 47"/>
          <p:cNvSpPr/>
          <p:nvPr/>
        </p:nvSpPr>
        <p:spPr bwMode="auto">
          <a:xfrm>
            <a:off x="5971834" y="4572000"/>
            <a:ext cx="1495766" cy="785186"/>
          </a:xfrm>
          <a:prstGeom prst="rect">
            <a:avLst/>
          </a:prstGeom>
          <a:noFill/>
          <a:ln w="25400" cap="flat" cmpd="sng" algn="ctr">
            <a:solidFill>
              <a:schemeClr val="tx1"/>
            </a:solidFill>
            <a:prstDash val="solid"/>
            <a:round/>
            <a:headEnd type="none" w="med" len="med"/>
            <a:tailEnd type="none" w="med" len="med"/>
          </a:ln>
          <a:effectLst/>
        </p:spPr>
        <p:txBody>
          <a:bodyPr vert="horz" wrap="square" lIns="4572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9" name="TextBox 48"/>
          <p:cNvSpPr txBox="1"/>
          <p:nvPr/>
        </p:nvSpPr>
        <p:spPr>
          <a:xfrm>
            <a:off x="5867400" y="4604621"/>
            <a:ext cx="1499952" cy="523220"/>
          </a:xfrm>
          <a:prstGeom prst="rect">
            <a:avLst/>
          </a:prstGeom>
          <a:noFill/>
        </p:spPr>
        <p:txBody>
          <a:bodyPr wrap="square" rtlCol="0">
            <a:spAutoFit/>
          </a:bodyPr>
          <a:lstStyle/>
          <a:p>
            <a:r>
              <a:rPr lang="en-US" sz="1400" dirty="0" smtClean="0"/>
              <a:t>Servo Motors (Lesson 14)</a:t>
            </a:r>
            <a:endParaRPr lang="en-US" sz="1400" dirty="0"/>
          </a:p>
        </p:txBody>
      </p:sp>
      <p:sp>
        <p:nvSpPr>
          <p:cNvPr id="13" name="TextBox 12"/>
          <p:cNvSpPr txBox="1"/>
          <p:nvPr/>
        </p:nvSpPr>
        <p:spPr>
          <a:xfrm>
            <a:off x="5791200" y="6116308"/>
            <a:ext cx="1107997" cy="369332"/>
          </a:xfrm>
          <a:prstGeom prst="rect">
            <a:avLst/>
          </a:prstGeom>
          <a:noFill/>
        </p:spPr>
        <p:txBody>
          <a:bodyPr wrap="none" rtlCol="0">
            <a:spAutoFit/>
          </a:bodyPr>
          <a:lstStyle/>
          <a:p>
            <a:r>
              <a:rPr lang="en-US" dirty="0" smtClean="0"/>
              <a:t>Optional:</a:t>
            </a:r>
            <a:endParaRPr lang="en-US" dirty="0"/>
          </a:p>
        </p:txBody>
      </p:sp>
      <p:sp>
        <p:nvSpPr>
          <p:cNvPr id="51" name="Right Arrow 50"/>
          <p:cNvSpPr/>
          <p:nvPr/>
        </p:nvSpPr>
        <p:spPr bwMode="auto">
          <a:xfrm rot="5400000">
            <a:off x="3575178" y="2548441"/>
            <a:ext cx="649664" cy="12478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4572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2" name="Right Arrow 51"/>
          <p:cNvSpPr/>
          <p:nvPr/>
        </p:nvSpPr>
        <p:spPr bwMode="auto">
          <a:xfrm rot="5400000">
            <a:off x="3475369" y="4179442"/>
            <a:ext cx="884092" cy="14520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4572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7" name="Elbow Connector 16"/>
          <p:cNvCxnSpPr/>
          <p:nvPr/>
        </p:nvCxnSpPr>
        <p:spPr>
          <a:xfrm rot="5400000" flipH="1" flipV="1">
            <a:off x="457114" y="2762338"/>
            <a:ext cx="3669632" cy="1954957"/>
          </a:xfrm>
          <a:prstGeom prst="bentConnector4">
            <a:avLst>
              <a:gd name="adj1" fmla="val -6230"/>
              <a:gd name="adj2" fmla="val 64920"/>
            </a:avLst>
          </a:prstGeom>
          <a:ln w="101600" cap="sq">
            <a:solidFill>
              <a:schemeClr val="accent1"/>
            </a:solidFill>
            <a:tailEnd type="arrow"/>
          </a:ln>
        </p:spPr>
        <p:style>
          <a:lnRef idx="1">
            <a:schemeClr val="dk1"/>
          </a:lnRef>
          <a:fillRef idx="0">
            <a:schemeClr val="dk1"/>
          </a:fillRef>
          <a:effectRef idx="0">
            <a:schemeClr val="dk1"/>
          </a:effectRef>
          <a:fontRef idx="minor">
            <a:schemeClr val="tx1"/>
          </a:fontRef>
        </p:style>
      </p:cxnSp>
      <p:cxnSp>
        <p:nvCxnSpPr>
          <p:cNvPr id="53" name="Elbow Connector 52"/>
          <p:cNvCxnSpPr/>
          <p:nvPr/>
        </p:nvCxnSpPr>
        <p:spPr>
          <a:xfrm rot="5400000" flipH="1" flipV="1">
            <a:off x="3105064" y="2762338"/>
            <a:ext cx="3669632" cy="1954957"/>
          </a:xfrm>
          <a:prstGeom prst="bentConnector4">
            <a:avLst>
              <a:gd name="adj1" fmla="val -6230"/>
              <a:gd name="adj2" fmla="val 64920"/>
            </a:avLst>
          </a:prstGeom>
          <a:ln w="101600" cap="sq">
            <a:solidFill>
              <a:schemeClr val="accent1"/>
            </a:solidFill>
            <a:tailEnd type="arrow"/>
          </a:ln>
        </p:spPr>
        <p:style>
          <a:lnRef idx="1">
            <a:schemeClr val="dk1"/>
          </a:lnRef>
          <a:fillRef idx="0">
            <a:schemeClr val="dk1"/>
          </a:fillRef>
          <a:effectRef idx="0">
            <a:schemeClr val="dk1"/>
          </a:effectRef>
          <a:fontRef idx="minor">
            <a:schemeClr val="tx1"/>
          </a:fontRef>
        </p:style>
      </p:cxnSp>
      <p:sp>
        <p:nvSpPr>
          <p:cNvPr id="54" name="Right Arrow 53"/>
          <p:cNvSpPr/>
          <p:nvPr/>
        </p:nvSpPr>
        <p:spPr bwMode="auto">
          <a:xfrm rot="5400000">
            <a:off x="6270674" y="2588341"/>
            <a:ext cx="720285" cy="18415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4572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5" name="Right Arrow 54"/>
          <p:cNvSpPr/>
          <p:nvPr/>
        </p:nvSpPr>
        <p:spPr bwMode="auto">
          <a:xfrm rot="5400000">
            <a:off x="6280557" y="4120850"/>
            <a:ext cx="720285" cy="18415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4572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467805111"/>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0 - Getting Started</a:t>
            </a:r>
            <a:endParaRPr lang="en-US" dirty="0"/>
          </a:p>
        </p:txBody>
      </p:sp>
      <p:sp>
        <p:nvSpPr>
          <p:cNvPr id="9" name="TextBox 8"/>
          <p:cNvSpPr txBox="1"/>
          <p:nvPr/>
        </p:nvSpPr>
        <p:spPr>
          <a:xfrm>
            <a:off x="76200" y="914400"/>
            <a:ext cx="8234363" cy="1815882"/>
          </a:xfrm>
          <a:prstGeom prst="rect">
            <a:avLst/>
          </a:prstGeom>
          <a:noFill/>
        </p:spPr>
        <p:txBody>
          <a:bodyPr wrap="square" rtlCol="0">
            <a:spAutoFit/>
          </a:bodyPr>
          <a:lstStyle/>
          <a:p>
            <a:pPr marL="171450" indent="-171450" algn="l">
              <a:buFont typeface="Arial" panose="020B0604020202020204" pitchFamily="34" charset="0"/>
              <a:buChar char="•"/>
            </a:pPr>
            <a:r>
              <a:rPr lang="en-US" dirty="0" smtClean="0"/>
              <a:t>Most Lessons, including this one, have PDFs (in the Arduino 101 directory)</a:t>
            </a:r>
          </a:p>
          <a:p>
            <a:pPr marL="171450" indent="-171450" algn="l">
              <a:buFont typeface="Arial" panose="020B0604020202020204" pitchFamily="34" charset="0"/>
              <a:buChar char="•"/>
            </a:pPr>
            <a:r>
              <a:rPr lang="en-US" dirty="0" smtClean="0"/>
              <a:t>Your Arduino IDE is already set up.  Verify</a:t>
            </a:r>
            <a:r>
              <a:rPr lang="en-US" dirty="0"/>
              <a:t> </a:t>
            </a:r>
            <a:r>
              <a:rPr lang="en-US" dirty="0" smtClean="0"/>
              <a:t>setup of board and port used.</a:t>
            </a:r>
          </a:p>
          <a:p>
            <a:pPr marL="171450" indent="-171450" algn="l">
              <a:buFont typeface="Arial" panose="020B0604020202020204" pitchFamily="34" charset="0"/>
              <a:buChar char="•"/>
            </a:pPr>
            <a:r>
              <a:rPr lang="en-US" dirty="0" smtClean="0"/>
              <a:t>Breadboard:  A tool for constructing electronics without soldering; used for prototyping.</a:t>
            </a:r>
          </a:p>
          <a:p>
            <a:pPr marL="171450" indent="-171450" algn="l">
              <a:buFont typeface="Arial" panose="020B0604020202020204" pitchFamily="34" charset="0"/>
              <a:buChar char="•"/>
            </a:pPr>
            <a:endParaRPr lang="en-US" sz="2000" dirty="0" smtClean="0"/>
          </a:p>
          <a:p>
            <a:endParaRPr lang="en-US" sz="2000" dirty="0"/>
          </a:p>
        </p:txBody>
      </p:sp>
      <p:pic>
        <p:nvPicPr>
          <p:cNvPr id="15364" name="Picture 4" descr="learn_arduino_breadboard_hal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795" y="3367974"/>
            <a:ext cx="3851562" cy="26479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Inline imag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0225" y="2543172"/>
            <a:ext cx="2625975" cy="405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p:nvCxnSpPr>
        <p:spPr>
          <a:xfrm>
            <a:off x="1295400" y="3036332"/>
            <a:ext cx="457200" cy="0"/>
          </a:xfrm>
          <a:prstGeom prst="line">
            <a:avLst/>
          </a:prstGeom>
          <a:ln w="50800">
            <a:solidFill>
              <a:srgbClr val="FFFF00"/>
            </a:solidFill>
            <a:tailEnd type="none" w="med" len="lg"/>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V="1">
            <a:off x="2971800" y="2960132"/>
            <a:ext cx="0" cy="3276600"/>
          </a:xfrm>
          <a:prstGeom prst="line">
            <a:avLst/>
          </a:prstGeom>
          <a:ln w="50800">
            <a:solidFill>
              <a:srgbClr val="FFFF00"/>
            </a:solidFill>
            <a:tailEnd type="none" w="med" len="lg"/>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3446221" y="2514600"/>
            <a:ext cx="1494320" cy="338554"/>
          </a:xfrm>
          <a:prstGeom prst="rect">
            <a:avLst/>
          </a:prstGeom>
          <a:noFill/>
        </p:spPr>
        <p:txBody>
          <a:bodyPr wrap="none" rtlCol="0">
            <a:spAutoFit/>
          </a:bodyPr>
          <a:lstStyle/>
          <a:p>
            <a:r>
              <a:rPr lang="en-US" sz="1600" dirty="0" smtClean="0"/>
              <a:t>Rail or column</a:t>
            </a:r>
            <a:endParaRPr lang="en-US" sz="1600" dirty="0"/>
          </a:p>
        </p:txBody>
      </p:sp>
      <p:cxnSp>
        <p:nvCxnSpPr>
          <p:cNvPr id="8" name="Straight Arrow Connector 7"/>
          <p:cNvCxnSpPr>
            <a:stCxn id="6" idx="1"/>
          </p:cNvCxnSpPr>
          <p:nvPr/>
        </p:nvCxnSpPr>
        <p:spPr>
          <a:xfrm flipH="1">
            <a:off x="3048000" y="2683877"/>
            <a:ext cx="398221" cy="352455"/>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1161514" y="2133600"/>
            <a:ext cx="514886" cy="338554"/>
          </a:xfrm>
          <a:prstGeom prst="rect">
            <a:avLst/>
          </a:prstGeom>
          <a:noFill/>
        </p:spPr>
        <p:txBody>
          <a:bodyPr wrap="none" rtlCol="0">
            <a:spAutoFit/>
          </a:bodyPr>
          <a:lstStyle/>
          <a:p>
            <a:r>
              <a:rPr lang="en-US" sz="1600" dirty="0" smtClean="0"/>
              <a:t>row</a:t>
            </a:r>
            <a:endParaRPr lang="en-US" sz="1600" dirty="0"/>
          </a:p>
        </p:txBody>
      </p:sp>
      <p:sp>
        <p:nvSpPr>
          <p:cNvPr id="13" name="Left Brace 12"/>
          <p:cNvSpPr/>
          <p:nvPr/>
        </p:nvSpPr>
        <p:spPr>
          <a:xfrm rot="5400000">
            <a:off x="1327652" y="2234279"/>
            <a:ext cx="240295" cy="648536"/>
          </a:xfrm>
          <a:prstGeom prst="leftBrace">
            <a:avLst/>
          </a:prstGeom>
          <a:ln w="25400">
            <a:tailEnd type="none" w="med"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8220750"/>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Lesson 0, continued</a:t>
            </a:r>
            <a:endParaRPr lang="en-US" dirty="0"/>
          </a:p>
        </p:txBody>
      </p:sp>
      <p:sp>
        <p:nvSpPr>
          <p:cNvPr id="3" name="Content Placeholder 2"/>
          <p:cNvSpPr>
            <a:spLocks noGrp="1"/>
          </p:cNvSpPr>
          <p:nvPr>
            <p:ph idx="1"/>
          </p:nvPr>
        </p:nvSpPr>
        <p:spPr/>
        <p:txBody>
          <a:bodyPr/>
          <a:lstStyle/>
          <a:p>
            <a:r>
              <a:rPr lang="en-US" dirty="0"/>
              <a:t>Getting the Example Code into your </a:t>
            </a:r>
            <a:r>
              <a:rPr lang="en-US" dirty="0" smtClean="0"/>
              <a:t>Sketchbook</a:t>
            </a:r>
          </a:p>
          <a:p>
            <a:r>
              <a:rPr lang="en-US" dirty="0" smtClean="0"/>
              <a:t> </a:t>
            </a:r>
            <a:r>
              <a:rPr lang="en-US" dirty="0"/>
              <a:t>Programs called "Sketches"      </a:t>
            </a:r>
            <a:endParaRPr lang="en-US" dirty="0" smtClean="0"/>
          </a:p>
          <a:p>
            <a:pPr lvl="1"/>
            <a:r>
              <a:rPr lang="en-US" dirty="0" smtClean="0"/>
              <a:t> </a:t>
            </a:r>
            <a:r>
              <a:rPr lang="en-US" dirty="0"/>
              <a:t>Directory of Sketches called "</a:t>
            </a:r>
            <a:r>
              <a:rPr lang="en-US" dirty="0" smtClean="0"/>
              <a:t>SketchBook“</a:t>
            </a:r>
          </a:p>
          <a:p>
            <a:r>
              <a:rPr lang="en-US" dirty="0" smtClean="0"/>
              <a:t>If example code is not already in your “Sketchbook”, copy everything in the Arduino 101\Sketches folder </a:t>
            </a:r>
            <a:endParaRPr lang="en-US" dirty="0"/>
          </a:p>
          <a:p>
            <a:r>
              <a:rPr lang="en-US" dirty="0" smtClean="0"/>
              <a:t>Save code:</a:t>
            </a:r>
          </a:p>
          <a:p>
            <a:pPr lvl="1"/>
            <a:r>
              <a:rPr lang="en-US" dirty="0"/>
              <a:t> On Macs:  save to Documents\</a:t>
            </a:r>
            <a:r>
              <a:rPr lang="en-US" dirty="0" err="1"/>
              <a:t>Arduino</a:t>
            </a:r>
            <a:endParaRPr lang="en-US" dirty="0"/>
          </a:p>
          <a:p>
            <a:pPr lvl="1"/>
            <a:r>
              <a:rPr lang="en-US" dirty="0"/>
              <a:t>On Windows:  save to My Documents\</a:t>
            </a:r>
            <a:r>
              <a:rPr lang="en-US" dirty="0" err="1"/>
              <a:t>Arduino</a:t>
            </a:r>
            <a:r>
              <a:rPr lang="en-US" dirty="0"/>
              <a:t> </a:t>
            </a:r>
            <a:endParaRPr lang="en-US" dirty="0" smtClean="0"/>
          </a:p>
          <a:p>
            <a:pPr lvl="1"/>
            <a:r>
              <a:rPr lang="en-US" dirty="0" smtClean="0"/>
              <a:t>Don’t make a folder – just put under “..Arduino”</a:t>
            </a:r>
          </a:p>
          <a:p>
            <a:r>
              <a:rPr lang="en-US" dirty="0" smtClean="0"/>
              <a:t>Start the Arduino IDE to see the code in SketchBook</a:t>
            </a:r>
          </a:p>
          <a:p>
            <a:r>
              <a:rPr lang="en-US" dirty="0"/>
              <a:t>If needed, close IDE </a:t>
            </a:r>
            <a:r>
              <a:rPr lang="en-US" dirty="0" smtClean="0"/>
              <a:t>&amp; </a:t>
            </a:r>
            <a:r>
              <a:rPr lang="en-US" dirty="0"/>
              <a:t>restart</a:t>
            </a:r>
            <a:endParaRPr lang="en-US" dirty="0" smtClean="0"/>
          </a:p>
          <a:p>
            <a:r>
              <a:rPr lang="en-US" dirty="0" smtClean="0"/>
              <a:t>Beware</a:t>
            </a:r>
            <a:r>
              <a:rPr lang="en-US" dirty="0"/>
              <a:t>: needs non-trivial directory structure and filename </a:t>
            </a:r>
            <a:r>
              <a:rPr lang="en-US" dirty="0" smtClean="0"/>
              <a:t>conventions, but IDE will prompt you to create the directory needed when saving a file</a:t>
            </a:r>
          </a:p>
          <a:p>
            <a:endParaRPr lang="en-US" dirty="0" smtClean="0"/>
          </a:p>
          <a:p>
            <a:endParaRPr lang="en-US" dirty="0"/>
          </a:p>
        </p:txBody>
      </p:sp>
    </p:spTree>
    <p:extLst>
      <p:ext uri="{BB962C8B-B14F-4D97-AF65-F5344CB8AC3E}">
        <p14:creationId xmlns:p14="http://schemas.microsoft.com/office/powerpoint/2010/main" val="2896318764"/>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1 - Blink</a:t>
            </a:r>
            <a:endParaRPr lang="en-US" dirty="0"/>
          </a:p>
        </p:txBody>
      </p:sp>
      <p:sp>
        <p:nvSpPr>
          <p:cNvPr id="9" name="TextBox 8"/>
          <p:cNvSpPr txBox="1"/>
          <p:nvPr/>
        </p:nvSpPr>
        <p:spPr>
          <a:xfrm>
            <a:off x="4410882" y="2006297"/>
            <a:ext cx="4571999" cy="2246769"/>
          </a:xfrm>
          <a:prstGeom prst="rect">
            <a:avLst/>
          </a:prstGeom>
          <a:noFill/>
        </p:spPr>
        <p:txBody>
          <a:bodyPr wrap="square" rtlCol="0">
            <a:spAutoFit/>
          </a:bodyPr>
          <a:lstStyle/>
          <a:p>
            <a:pPr marL="171450" indent="-171450" algn="l">
              <a:buFont typeface="Arial" panose="020B0604020202020204" pitchFamily="34" charset="0"/>
              <a:buChar char="•"/>
            </a:pPr>
            <a:r>
              <a:rPr lang="en-US" sz="2000" dirty="0" smtClean="0"/>
              <a:t>Upload Blink sketch to the Arduino.</a:t>
            </a:r>
          </a:p>
          <a:p>
            <a:pPr marL="171450" indent="-171450" algn="l">
              <a:buFont typeface="Arial" panose="020B0604020202020204" pitchFamily="34" charset="0"/>
              <a:buChar char="•"/>
            </a:pPr>
            <a:r>
              <a:rPr lang="en-US" sz="2000" dirty="0" smtClean="0"/>
              <a:t>Observe the “L” LED on your Arduino.</a:t>
            </a:r>
          </a:p>
          <a:p>
            <a:pPr marL="171450" indent="-171450" algn="l">
              <a:buFont typeface="Arial" panose="020B0604020202020204" pitchFamily="34" charset="0"/>
              <a:buChar char="•"/>
            </a:pPr>
            <a:r>
              <a:rPr lang="en-US" sz="2000" dirty="0" smtClean="0"/>
              <a:t>Modify Blink sketch to speed up (or slow down) blinking.</a:t>
            </a:r>
          </a:p>
          <a:p>
            <a:pPr marL="171450" indent="-171450" algn="l">
              <a:buFont typeface="Arial" panose="020B0604020202020204" pitchFamily="34" charset="0"/>
              <a:buChar char="•"/>
            </a:pPr>
            <a:endParaRPr lang="en-US" sz="2000" dirty="0" smtClean="0"/>
          </a:p>
          <a:p>
            <a:endParaRPr lang="en-US" sz="2000" dirty="0"/>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199" y="1524000"/>
            <a:ext cx="3835603" cy="3869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7546877"/>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 –Blink, Continued</a:t>
            </a:r>
            <a:endParaRPr lang="en-US" dirty="0"/>
          </a:p>
        </p:txBody>
      </p:sp>
      <p:sp>
        <p:nvSpPr>
          <p:cNvPr id="9" name="TextBox 8"/>
          <p:cNvSpPr txBox="1"/>
          <p:nvPr/>
        </p:nvSpPr>
        <p:spPr>
          <a:xfrm>
            <a:off x="304800" y="1208306"/>
            <a:ext cx="8534400" cy="4801314"/>
          </a:xfrm>
          <a:prstGeom prst="rect">
            <a:avLst/>
          </a:prstGeom>
          <a:noFill/>
        </p:spPr>
        <p:txBody>
          <a:bodyPr wrap="square" rtlCol="0">
            <a:spAutoFit/>
          </a:bodyPr>
          <a:lstStyle/>
          <a:p>
            <a:pPr algn="l"/>
            <a:r>
              <a:rPr lang="en-US" dirty="0" smtClean="0">
                <a:solidFill>
                  <a:schemeClr val="accent3">
                    <a:lumMod val="60000"/>
                    <a:lumOff val="40000"/>
                  </a:schemeClr>
                </a:solidFill>
                <a:latin typeface="Consolas" panose="020B0609020204030204" pitchFamily="49" charset="0"/>
                <a:cs typeface="Consolas" panose="020B0609020204030204" pitchFamily="49" charset="0"/>
              </a:rPr>
              <a:t>// </a:t>
            </a:r>
            <a:r>
              <a:rPr lang="en-US" dirty="0">
                <a:solidFill>
                  <a:schemeClr val="accent3">
                    <a:lumMod val="60000"/>
                    <a:lumOff val="40000"/>
                  </a:schemeClr>
                </a:solidFill>
                <a:latin typeface="Consolas" panose="020B0609020204030204" pitchFamily="49" charset="0"/>
                <a:cs typeface="Consolas" panose="020B0609020204030204" pitchFamily="49" charset="0"/>
              </a:rPr>
              <a:t>Pin 13 has an LED connected on most Arduino boards.</a:t>
            </a:r>
          </a:p>
          <a:p>
            <a:pPr algn="l"/>
            <a:r>
              <a:rPr lang="en-US" dirty="0">
                <a:solidFill>
                  <a:schemeClr val="accent3">
                    <a:lumMod val="60000"/>
                    <a:lumOff val="40000"/>
                  </a:schemeClr>
                </a:solidFill>
                <a:latin typeface="Consolas" panose="020B0609020204030204" pitchFamily="49" charset="0"/>
                <a:cs typeface="Consolas" panose="020B0609020204030204" pitchFamily="49" charset="0"/>
              </a:rPr>
              <a:t>// give it a name:</a:t>
            </a:r>
          </a:p>
          <a:p>
            <a:pPr algn="l"/>
            <a:r>
              <a:rPr lang="en-US" dirty="0" smtClean="0">
                <a:solidFill>
                  <a:schemeClr val="accent5">
                    <a:lumMod val="60000"/>
                    <a:lumOff val="40000"/>
                  </a:schemeClr>
                </a:solidFill>
                <a:latin typeface="Consolas" panose="020B0609020204030204" pitchFamily="49" charset="0"/>
                <a:cs typeface="Consolas" panose="020B0609020204030204" pitchFamily="49" charset="0"/>
              </a:rPr>
              <a:t>int</a:t>
            </a: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led = 13</a:t>
            </a:r>
            <a:r>
              <a:rPr lang="en-US" dirty="0" smtClean="0">
                <a:latin typeface="Consolas" panose="020B0609020204030204" pitchFamily="49" charset="0"/>
                <a:cs typeface="Consolas" panose="020B0609020204030204" pitchFamily="49" charset="0"/>
              </a:rPr>
              <a:t>;  </a:t>
            </a:r>
            <a:r>
              <a:rPr lang="en-US" dirty="0" smtClean="0">
                <a:solidFill>
                  <a:schemeClr val="accent3">
                    <a:lumMod val="60000"/>
                    <a:lumOff val="40000"/>
                  </a:schemeClr>
                </a:solidFill>
                <a:latin typeface="Consolas" panose="020B0609020204030204" pitchFamily="49" charset="0"/>
                <a:cs typeface="Consolas" panose="020B0609020204030204" pitchFamily="49" charset="0"/>
              </a:rPr>
              <a:t>// variable declarations</a:t>
            </a:r>
            <a:endParaRPr lang="en-US" dirty="0">
              <a:solidFill>
                <a:schemeClr val="accent3">
                  <a:lumMod val="60000"/>
                  <a:lumOff val="40000"/>
                </a:schemeClr>
              </a:solidFill>
              <a:latin typeface="Consolas" panose="020B0609020204030204" pitchFamily="49" charset="0"/>
              <a:cs typeface="Consolas" panose="020B0609020204030204" pitchFamily="49" charset="0"/>
            </a:endParaRPr>
          </a:p>
          <a:p>
            <a:pPr algn="l"/>
            <a:endParaRPr lang="en-US" dirty="0">
              <a:latin typeface="Consolas" panose="020B0609020204030204" pitchFamily="49" charset="0"/>
              <a:cs typeface="Consolas" panose="020B0609020204030204" pitchFamily="49" charset="0"/>
            </a:endParaRPr>
          </a:p>
          <a:p>
            <a:pPr algn="l"/>
            <a:r>
              <a:rPr lang="en-US" dirty="0">
                <a:solidFill>
                  <a:schemeClr val="accent3">
                    <a:lumMod val="60000"/>
                    <a:lumOff val="40000"/>
                  </a:schemeClr>
                </a:solidFill>
                <a:latin typeface="Consolas" panose="020B0609020204030204" pitchFamily="49" charset="0"/>
                <a:cs typeface="Consolas" panose="020B0609020204030204" pitchFamily="49" charset="0"/>
              </a:rPr>
              <a:t>// the setup routine runs once when you press reset:</a:t>
            </a:r>
          </a:p>
          <a:p>
            <a:pPr algn="l"/>
            <a:r>
              <a:rPr lang="en-US" dirty="0" smtClean="0">
                <a:solidFill>
                  <a:schemeClr val="accent5">
                    <a:lumMod val="60000"/>
                    <a:lumOff val="40000"/>
                  </a:schemeClr>
                </a:solidFill>
                <a:latin typeface="Consolas" panose="020B0609020204030204" pitchFamily="49" charset="0"/>
                <a:cs typeface="Consolas" panose="020B0609020204030204" pitchFamily="49" charset="0"/>
              </a:rPr>
              <a:t>void </a:t>
            </a:r>
            <a:r>
              <a:rPr lang="en-US" b="1" dirty="0" smtClean="0">
                <a:solidFill>
                  <a:schemeClr val="accent5">
                    <a:lumMod val="60000"/>
                    <a:lumOff val="40000"/>
                  </a:schemeClr>
                </a:solidFill>
                <a:latin typeface="Consolas" panose="020B0609020204030204" pitchFamily="49" charset="0"/>
                <a:cs typeface="Consolas" panose="020B0609020204030204" pitchFamily="49" charset="0"/>
              </a:rPr>
              <a:t>setup</a:t>
            </a:r>
            <a:r>
              <a:rPr lang="en-US" dirty="0" smtClean="0">
                <a:latin typeface="Consolas" panose="020B0609020204030204" pitchFamily="49" charset="0"/>
                <a:cs typeface="Consolas" panose="020B0609020204030204" pitchFamily="49" charset="0"/>
              </a:rPr>
              <a:t>() {                </a:t>
            </a:r>
          </a:p>
          <a:p>
            <a:pPr algn="l"/>
            <a:r>
              <a:rPr lang="en-US" dirty="0" smtClean="0">
                <a:latin typeface="Consolas" panose="020B0609020204030204" pitchFamily="49" charset="0"/>
                <a:cs typeface="Consolas" panose="020B0609020204030204" pitchFamily="49" charset="0"/>
              </a:rPr>
              <a:t>  </a:t>
            </a:r>
            <a:r>
              <a:rPr lang="en-US" dirty="0" smtClean="0">
                <a:solidFill>
                  <a:schemeClr val="accent3">
                    <a:lumMod val="60000"/>
                    <a:lumOff val="40000"/>
                  </a:schemeClr>
                </a:solidFill>
                <a:latin typeface="Consolas" panose="020B0609020204030204" pitchFamily="49" charset="0"/>
                <a:cs typeface="Consolas" panose="020B0609020204030204" pitchFamily="49" charset="0"/>
              </a:rPr>
              <a:t>// initialize the digital pin as an output.</a:t>
            </a:r>
          </a:p>
          <a:p>
            <a:pPr algn="l"/>
            <a:r>
              <a:rPr lang="en-US" dirty="0" smtClean="0">
                <a:latin typeface="Consolas" panose="020B0609020204030204" pitchFamily="49" charset="0"/>
                <a:cs typeface="Consolas" panose="020B0609020204030204" pitchFamily="49" charset="0"/>
              </a:rPr>
              <a:t>  </a:t>
            </a:r>
            <a:r>
              <a:rPr lang="en-US" dirty="0" smtClean="0">
                <a:solidFill>
                  <a:schemeClr val="accent5">
                    <a:lumMod val="60000"/>
                    <a:lumOff val="40000"/>
                  </a:schemeClr>
                </a:solidFill>
                <a:latin typeface="Consolas" panose="020B0609020204030204" pitchFamily="49" charset="0"/>
                <a:cs typeface="Consolas" panose="020B0609020204030204" pitchFamily="49" charset="0"/>
              </a:rPr>
              <a:t>pinMode</a:t>
            </a:r>
            <a:r>
              <a:rPr lang="en-US" dirty="0" smtClean="0">
                <a:latin typeface="Consolas" panose="020B0609020204030204" pitchFamily="49" charset="0"/>
                <a:cs typeface="Consolas" panose="020B0609020204030204" pitchFamily="49" charset="0"/>
              </a:rPr>
              <a:t>(led, </a:t>
            </a:r>
            <a:r>
              <a:rPr lang="en-US" dirty="0" smtClean="0">
                <a:solidFill>
                  <a:schemeClr val="accent1"/>
                </a:solidFill>
                <a:latin typeface="Consolas" panose="020B0609020204030204" pitchFamily="49" charset="0"/>
                <a:cs typeface="Consolas" panose="020B0609020204030204" pitchFamily="49" charset="0"/>
              </a:rPr>
              <a:t>OUTPUT</a:t>
            </a:r>
            <a:r>
              <a:rPr lang="en-US" dirty="0" smtClean="0">
                <a:latin typeface="Consolas" panose="020B0609020204030204" pitchFamily="49" charset="0"/>
                <a:cs typeface="Consolas" panose="020B0609020204030204" pitchFamily="49" charset="0"/>
              </a:rPr>
              <a:t>);     </a:t>
            </a:r>
          </a:p>
          <a:p>
            <a:pPr algn="l"/>
            <a:r>
              <a:rPr lang="en-US" dirty="0" smtClean="0">
                <a:latin typeface="Consolas" panose="020B0609020204030204" pitchFamily="49" charset="0"/>
                <a:cs typeface="Consolas" panose="020B0609020204030204" pitchFamily="49" charset="0"/>
              </a:rPr>
              <a:t>}</a:t>
            </a:r>
          </a:p>
          <a:p>
            <a:pPr algn="l"/>
            <a:endParaRPr lang="en-US" dirty="0" smtClean="0">
              <a:latin typeface="Consolas" panose="020B0609020204030204" pitchFamily="49" charset="0"/>
              <a:cs typeface="Consolas" panose="020B0609020204030204" pitchFamily="49" charset="0"/>
            </a:endParaRPr>
          </a:p>
          <a:p>
            <a:pPr algn="l"/>
            <a:r>
              <a:rPr lang="en-US" dirty="0" smtClean="0">
                <a:solidFill>
                  <a:schemeClr val="accent3">
                    <a:lumMod val="60000"/>
                    <a:lumOff val="40000"/>
                  </a:schemeClr>
                </a:solidFill>
                <a:latin typeface="Consolas" panose="020B0609020204030204" pitchFamily="49" charset="0"/>
                <a:cs typeface="Consolas" panose="020B0609020204030204" pitchFamily="49" charset="0"/>
              </a:rPr>
              <a:t>// the loop routine runs over and over again forever:</a:t>
            </a:r>
          </a:p>
          <a:p>
            <a:pPr algn="l"/>
            <a:r>
              <a:rPr lang="en-US" dirty="0" smtClean="0">
                <a:solidFill>
                  <a:schemeClr val="accent5">
                    <a:lumMod val="60000"/>
                    <a:lumOff val="40000"/>
                  </a:schemeClr>
                </a:solidFill>
                <a:latin typeface="Consolas" panose="020B0609020204030204" pitchFamily="49" charset="0"/>
                <a:cs typeface="Consolas" panose="020B0609020204030204" pitchFamily="49" charset="0"/>
              </a:rPr>
              <a:t>void </a:t>
            </a:r>
            <a:r>
              <a:rPr lang="en-US" b="1" dirty="0" smtClean="0">
                <a:solidFill>
                  <a:schemeClr val="accent5">
                    <a:lumMod val="60000"/>
                    <a:lumOff val="40000"/>
                  </a:schemeClr>
                </a:solidFill>
                <a:latin typeface="Consolas" panose="020B0609020204030204" pitchFamily="49" charset="0"/>
                <a:cs typeface="Consolas" panose="020B0609020204030204" pitchFamily="49" charset="0"/>
              </a:rPr>
              <a:t>loop</a:t>
            </a:r>
            <a:r>
              <a:rPr lang="en-US" dirty="0" smtClean="0">
                <a:latin typeface="Consolas" panose="020B0609020204030204" pitchFamily="49" charset="0"/>
                <a:cs typeface="Consolas" panose="020B0609020204030204" pitchFamily="49" charset="0"/>
              </a:rPr>
              <a:t>() {</a:t>
            </a:r>
          </a:p>
          <a:p>
            <a:pPr algn="l"/>
            <a:r>
              <a:rPr lang="en-US" dirty="0" smtClean="0">
                <a:latin typeface="Consolas" panose="020B0609020204030204" pitchFamily="49" charset="0"/>
                <a:cs typeface="Consolas" panose="020B0609020204030204" pitchFamily="49" charset="0"/>
              </a:rPr>
              <a:t>  </a:t>
            </a:r>
            <a:r>
              <a:rPr lang="en-US" dirty="0" smtClean="0">
                <a:solidFill>
                  <a:schemeClr val="accent5">
                    <a:lumMod val="60000"/>
                    <a:lumOff val="40000"/>
                  </a:schemeClr>
                </a:solidFill>
                <a:latin typeface="Consolas" panose="020B0609020204030204" pitchFamily="49" charset="0"/>
                <a:cs typeface="Consolas" panose="020B0609020204030204" pitchFamily="49" charset="0"/>
              </a:rPr>
              <a:t>digitalWrite</a:t>
            </a:r>
            <a:r>
              <a:rPr lang="en-US" dirty="0" smtClean="0">
                <a:latin typeface="Consolas" panose="020B0609020204030204" pitchFamily="49" charset="0"/>
                <a:cs typeface="Consolas" panose="020B0609020204030204" pitchFamily="49" charset="0"/>
              </a:rPr>
              <a:t>(led, </a:t>
            </a:r>
            <a:r>
              <a:rPr lang="en-US" dirty="0" smtClean="0">
                <a:solidFill>
                  <a:schemeClr val="accent1"/>
                </a:solidFill>
                <a:latin typeface="Consolas" panose="020B0609020204030204" pitchFamily="49" charset="0"/>
                <a:cs typeface="Consolas" panose="020B0609020204030204" pitchFamily="49" charset="0"/>
              </a:rPr>
              <a:t>HIGH</a:t>
            </a:r>
            <a:r>
              <a:rPr lang="en-US" dirty="0" smtClean="0">
                <a:latin typeface="Consolas" panose="020B0609020204030204" pitchFamily="49" charset="0"/>
                <a:cs typeface="Consolas" panose="020B0609020204030204" pitchFamily="49" charset="0"/>
              </a:rPr>
              <a:t>); </a:t>
            </a:r>
            <a:r>
              <a:rPr lang="en-US" dirty="0" smtClean="0">
                <a:solidFill>
                  <a:schemeClr val="accent3">
                    <a:lumMod val="60000"/>
                    <a:lumOff val="40000"/>
                  </a:schemeClr>
                </a:solidFill>
                <a:latin typeface="Consolas" panose="020B0609020204030204" pitchFamily="49" charset="0"/>
                <a:cs typeface="Consolas" panose="020B0609020204030204" pitchFamily="49" charset="0"/>
              </a:rPr>
              <a:t>// turn LED on (HIGH is voltage level)</a:t>
            </a:r>
          </a:p>
          <a:p>
            <a:pPr algn="l"/>
            <a:r>
              <a:rPr lang="en-US" dirty="0" smtClean="0">
                <a:latin typeface="Consolas" panose="020B0609020204030204" pitchFamily="49" charset="0"/>
                <a:cs typeface="Consolas" panose="020B0609020204030204" pitchFamily="49" charset="0"/>
              </a:rPr>
              <a:t>  </a:t>
            </a:r>
            <a:r>
              <a:rPr lang="en-US" dirty="0">
                <a:solidFill>
                  <a:schemeClr val="accent5">
                    <a:lumMod val="60000"/>
                    <a:lumOff val="40000"/>
                  </a:schemeClr>
                </a:solidFill>
                <a:latin typeface="Consolas" panose="020B0609020204030204" pitchFamily="49" charset="0"/>
                <a:cs typeface="Consolas" panose="020B0609020204030204" pitchFamily="49" charset="0"/>
              </a:rPr>
              <a:t>delay</a:t>
            </a:r>
            <a:r>
              <a:rPr lang="en-US" dirty="0">
                <a:latin typeface="Consolas" panose="020B0609020204030204" pitchFamily="49" charset="0"/>
                <a:cs typeface="Consolas" panose="020B0609020204030204" pitchFamily="49" charset="0"/>
              </a:rPr>
              <a:t>(1000);             </a:t>
            </a:r>
            <a:r>
              <a:rPr lang="en-US" dirty="0" smtClean="0">
                <a:solidFill>
                  <a:schemeClr val="accent3">
                    <a:lumMod val="60000"/>
                    <a:lumOff val="40000"/>
                  </a:schemeClr>
                </a:solidFill>
                <a:latin typeface="Consolas" panose="020B0609020204030204" pitchFamily="49" charset="0"/>
                <a:cs typeface="Consolas" panose="020B0609020204030204" pitchFamily="49" charset="0"/>
              </a:rPr>
              <a:t>// </a:t>
            </a:r>
            <a:r>
              <a:rPr lang="en-US" dirty="0">
                <a:solidFill>
                  <a:schemeClr val="accent3">
                    <a:lumMod val="60000"/>
                    <a:lumOff val="40000"/>
                  </a:schemeClr>
                </a:solidFill>
                <a:latin typeface="Consolas" panose="020B0609020204030204" pitchFamily="49" charset="0"/>
                <a:cs typeface="Consolas" panose="020B0609020204030204" pitchFamily="49" charset="0"/>
              </a:rPr>
              <a:t>wait for a second</a:t>
            </a:r>
          </a:p>
          <a:p>
            <a:pPr algn="l"/>
            <a:r>
              <a:rPr lang="en-US" dirty="0">
                <a:latin typeface="Consolas" panose="020B0609020204030204" pitchFamily="49" charset="0"/>
                <a:cs typeface="Consolas" panose="020B0609020204030204" pitchFamily="49" charset="0"/>
              </a:rPr>
              <a:t>  </a:t>
            </a:r>
            <a:r>
              <a:rPr lang="en-US" dirty="0">
                <a:solidFill>
                  <a:schemeClr val="accent5">
                    <a:lumMod val="60000"/>
                    <a:lumOff val="40000"/>
                  </a:schemeClr>
                </a:solidFill>
                <a:latin typeface="Consolas" panose="020B0609020204030204" pitchFamily="49" charset="0"/>
                <a:cs typeface="Consolas" panose="020B0609020204030204" pitchFamily="49" charset="0"/>
              </a:rPr>
              <a:t>digitalWrite</a:t>
            </a:r>
            <a:r>
              <a:rPr lang="en-US" dirty="0">
                <a:latin typeface="Consolas" panose="020B0609020204030204" pitchFamily="49" charset="0"/>
                <a:cs typeface="Consolas" panose="020B0609020204030204" pitchFamily="49" charset="0"/>
              </a:rPr>
              <a:t>(led, </a:t>
            </a:r>
            <a:r>
              <a:rPr lang="en-US" dirty="0">
                <a:solidFill>
                  <a:schemeClr val="accent1"/>
                </a:solidFill>
                <a:latin typeface="Consolas" panose="020B0609020204030204" pitchFamily="49" charset="0"/>
                <a:cs typeface="Consolas" panose="020B0609020204030204" pitchFamily="49" charset="0"/>
              </a:rPr>
              <a:t>LOW</a:t>
            </a: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 </a:t>
            </a:r>
            <a:r>
              <a:rPr lang="en-US" dirty="0">
                <a:solidFill>
                  <a:schemeClr val="accent3">
                    <a:lumMod val="60000"/>
                    <a:lumOff val="40000"/>
                  </a:schemeClr>
                </a:solidFill>
                <a:latin typeface="Consolas" panose="020B0609020204030204" pitchFamily="49" charset="0"/>
                <a:cs typeface="Consolas" panose="020B0609020204030204" pitchFamily="49" charset="0"/>
              </a:rPr>
              <a:t>// turn </a:t>
            </a:r>
            <a:r>
              <a:rPr lang="en-US" dirty="0" smtClean="0">
                <a:solidFill>
                  <a:schemeClr val="accent3">
                    <a:lumMod val="60000"/>
                    <a:lumOff val="40000"/>
                  </a:schemeClr>
                </a:solidFill>
                <a:latin typeface="Consolas" panose="020B0609020204030204" pitchFamily="49" charset="0"/>
                <a:cs typeface="Consolas" panose="020B0609020204030204" pitchFamily="49" charset="0"/>
              </a:rPr>
              <a:t>LED </a:t>
            </a:r>
            <a:r>
              <a:rPr lang="en-US" dirty="0">
                <a:solidFill>
                  <a:schemeClr val="accent3">
                    <a:lumMod val="60000"/>
                    <a:lumOff val="40000"/>
                  </a:schemeClr>
                </a:solidFill>
                <a:latin typeface="Consolas" panose="020B0609020204030204" pitchFamily="49" charset="0"/>
                <a:cs typeface="Consolas" panose="020B0609020204030204" pitchFamily="49" charset="0"/>
              </a:rPr>
              <a:t>off by </a:t>
            </a:r>
            <a:r>
              <a:rPr lang="en-US" dirty="0" smtClean="0">
                <a:solidFill>
                  <a:schemeClr val="accent3">
                    <a:lumMod val="60000"/>
                    <a:lumOff val="40000"/>
                  </a:schemeClr>
                </a:solidFill>
                <a:latin typeface="Consolas" panose="020B0609020204030204" pitchFamily="49" charset="0"/>
                <a:cs typeface="Consolas" panose="020B0609020204030204" pitchFamily="49" charset="0"/>
              </a:rPr>
              <a:t>making voltage </a:t>
            </a:r>
            <a:r>
              <a:rPr lang="en-US" dirty="0">
                <a:solidFill>
                  <a:schemeClr val="accent3">
                    <a:lumMod val="60000"/>
                    <a:lumOff val="40000"/>
                  </a:schemeClr>
                </a:solidFill>
                <a:latin typeface="Consolas" panose="020B0609020204030204" pitchFamily="49" charset="0"/>
                <a:cs typeface="Consolas" panose="020B0609020204030204" pitchFamily="49" charset="0"/>
              </a:rPr>
              <a:t>LOW</a:t>
            </a:r>
          </a:p>
          <a:p>
            <a:pPr algn="l"/>
            <a:r>
              <a:rPr lang="en-US" dirty="0">
                <a:latin typeface="Consolas" panose="020B0609020204030204" pitchFamily="49" charset="0"/>
                <a:cs typeface="Consolas" panose="020B0609020204030204" pitchFamily="49" charset="0"/>
              </a:rPr>
              <a:t>  </a:t>
            </a:r>
            <a:r>
              <a:rPr lang="en-US" dirty="0">
                <a:solidFill>
                  <a:schemeClr val="accent5">
                    <a:lumMod val="60000"/>
                    <a:lumOff val="40000"/>
                  </a:schemeClr>
                </a:solidFill>
                <a:latin typeface="Consolas" panose="020B0609020204030204" pitchFamily="49" charset="0"/>
                <a:cs typeface="Consolas" panose="020B0609020204030204" pitchFamily="49" charset="0"/>
              </a:rPr>
              <a:t>delay</a:t>
            </a:r>
            <a:r>
              <a:rPr lang="en-US" dirty="0">
                <a:latin typeface="Consolas" panose="020B0609020204030204" pitchFamily="49" charset="0"/>
                <a:cs typeface="Consolas" panose="020B0609020204030204" pitchFamily="49" charset="0"/>
              </a:rPr>
              <a:t>(1000);          </a:t>
            </a:r>
            <a:r>
              <a:rPr lang="en-US" dirty="0" smtClean="0">
                <a:latin typeface="Consolas" panose="020B0609020204030204" pitchFamily="49" charset="0"/>
                <a:cs typeface="Consolas" panose="020B0609020204030204" pitchFamily="49" charset="0"/>
              </a:rPr>
              <a:t>   </a:t>
            </a:r>
            <a:r>
              <a:rPr lang="en-US" dirty="0">
                <a:solidFill>
                  <a:schemeClr val="accent3">
                    <a:lumMod val="60000"/>
                    <a:lumOff val="40000"/>
                  </a:schemeClr>
                </a:solidFill>
                <a:latin typeface="Consolas" panose="020B0609020204030204" pitchFamily="49" charset="0"/>
                <a:cs typeface="Consolas" panose="020B0609020204030204" pitchFamily="49" charset="0"/>
              </a:rPr>
              <a:t>// wait for a second</a:t>
            </a:r>
          </a:p>
          <a:p>
            <a:pPr algn="l"/>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578997654"/>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2 </a:t>
            </a:r>
            <a:r>
              <a:rPr lang="en-US" dirty="0" smtClean="0"/>
              <a:t>-LEDs and Resistors</a:t>
            </a:r>
            <a:endParaRPr lang="en-US" dirty="0"/>
          </a:p>
        </p:txBody>
      </p:sp>
      <p:sp>
        <p:nvSpPr>
          <p:cNvPr id="3" name="Content Placeholder 2"/>
          <p:cNvSpPr>
            <a:spLocks noGrp="1"/>
          </p:cNvSpPr>
          <p:nvPr>
            <p:ph idx="1"/>
          </p:nvPr>
        </p:nvSpPr>
        <p:spPr/>
        <p:txBody>
          <a:bodyPr>
            <a:normAutofit/>
          </a:bodyPr>
          <a:lstStyle/>
          <a:p>
            <a:r>
              <a:rPr lang="en-US" dirty="0" smtClean="0"/>
              <a:t>Issue: what resistor values needed / used for LEDs?</a:t>
            </a:r>
          </a:p>
          <a:p>
            <a:r>
              <a:rPr lang="en-US" dirty="0" smtClean="0"/>
              <a:t>Concept</a:t>
            </a:r>
          </a:p>
          <a:p>
            <a:pPr lvl="1"/>
            <a:r>
              <a:rPr lang="en-US" dirty="0" smtClean="0"/>
              <a:t>Given constant voltage – 5 volts for us – …</a:t>
            </a:r>
          </a:p>
          <a:p>
            <a:pPr lvl="1"/>
            <a:r>
              <a:rPr lang="en-US" dirty="0" smtClean="0"/>
              <a:t>Smaller resistor gives brighter light</a:t>
            </a:r>
          </a:p>
          <a:p>
            <a:pPr lvl="1"/>
            <a:r>
              <a:rPr lang="en-US" dirty="0" smtClean="0"/>
              <a:t>Too small resistor will cause LED to “burn out” permanently; in milliseconds</a:t>
            </a:r>
          </a:p>
          <a:p>
            <a:pPr lvl="1"/>
            <a:r>
              <a:rPr lang="en-US" dirty="0" smtClean="0"/>
              <a:t>Resistor can be </a:t>
            </a:r>
            <a:r>
              <a:rPr lang="en-US" sz="2800" dirty="0" smtClean="0"/>
              <a:t>∞</a:t>
            </a:r>
            <a:r>
              <a:rPr lang="en-US" dirty="0"/>
              <a:t>, brightness will be zero</a:t>
            </a:r>
          </a:p>
          <a:p>
            <a:r>
              <a:rPr lang="en-US" dirty="0" smtClean="0"/>
              <a:t>For 5 volts, minimum resistor is 150</a:t>
            </a:r>
            <a:r>
              <a:rPr lang="el-GR" dirty="0" smtClean="0"/>
              <a:t>Ω</a:t>
            </a:r>
            <a:endParaRPr lang="en-US" dirty="0" smtClean="0"/>
          </a:p>
          <a:p>
            <a:pPr lvl="1"/>
            <a:r>
              <a:rPr lang="en-US" dirty="0" smtClean="0"/>
              <a:t>We will use 220</a:t>
            </a:r>
            <a:r>
              <a:rPr lang="el-GR" dirty="0" smtClean="0"/>
              <a:t>Ω</a:t>
            </a:r>
            <a:r>
              <a:rPr lang="en-US" dirty="0" smtClean="0"/>
              <a:t>, since available in SunFounder Kit</a:t>
            </a:r>
            <a:endParaRPr lang="en-US" dirty="0"/>
          </a:p>
          <a:p>
            <a:pPr lvl="1"/>
            <a:r>
              <a:rPr lang="en-US" dirty="0" smtClean="0"/>
              <a:t>Adafruit tutorials say to use 370</a:t>
            </a:r>
            <a:r>
              <a:rPr lang="el-GR" dirty="0" smtClean="0"/>
              <a:t>Ω</a:t>
            </a:r>
            <a:endParaRPr lang="en-US" dirty="0" smtClean="0"/>
          </a:p>
          <a:p>
            <a:pPr lvl="1"/>
            <a:r>
              <a:rPr lang="en-US" dirty="0" smtClean="0"/>
              <a:t>No risk</a:t>
            </a:r>
          </a:p>
          <a:p>
            <a:pPr lvl="1"/>
            <a:r>
              <a:rPr lang="en-US" dirty="0"/>
              <a:t>SunFounder</a:t>
            </a:r>
            <a:r>
              <a:rPr lang="en-US" dirty="0" smtClean="0"/>
              <a:t> kit contains </a:t>
            </a:r>
            <a:r>
              <a:rPr lang="nb-NO" dirty="0" smtClean="0"/>
              <a:t>8 220</a:t>
            </a:r>
            <a:r>
              <a:rPr lang="el-GR" dirty="0"/>
              <a:t> Ω </a:t>
            </a:r>
            <a:r>
              <a:rPr lang="en-US" dirty="0" smtClean="0"/>
              <a:t>resistors &amp; </a:t>
            </a:r>
            <a:r>
              <a:rPr lang="nb-NO" dirty="0" smtClean="0"/>
              <a:t>4 1 k</a:t>
            </a:r>
            <a:r>
              <a:rPr lang="el-GR" dirty="0" smtClean="0"/>
              <a:t>Ω</a:t>
            </a:r>
            <a:r>
              <a:rPr lang="en-US" dirty="0" smtClean="0"/>
              <a:t> </a:t>
            </a:r>
            <a:r>
              <a:rPr lang="nb-NO" dirty="0" smtClean="0"/>
              <a:t>Resistors – ignore all others in the kit</a:t>
            </a:r>
          </a:p>
          <a:p>
            <a:pPr lvl="1"/>
            <a:r>
              <a:rPr lang="nb-NO" dirty="0" smtClean="0"/>
              <a:t>Recommendation: Learn resistor code.  </a:t>
            </a:r>
          </a:p>
          <a:p>
            <a:pPr lvl="1"/>
            <a:endParaRPr lang="en-US" dirty="0" smtClean="0"/>
          </a:p>
        </p:txBody>
      </p:sp>
    </p:spTree>
    <p:extLst>
      <p:ext uri="{BB962C8B-B14F-4D97-AF65-F5344CB8AC3E}">
        <p14:creationId xmlns:p14="http://schemas.microsoft.com/office/powerpoint/2010/main" val="880698463"/>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2 </a:t>
            </a:r>
            <a:r>
              <a:rPr lang="en-US" dirty="0" smtClean="0"/>
              <a:t>- Resistors in Sunfounder Kit</a:t>
            </a:r>
            <a:endParaRPr lang="en-US" dirty="0"/>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55849" y="2438400"/>
            <a:ext cx="5939444" cy="3961015"/>
          </a:xfrm>
        </p:spPr>
      </p:pic>
      <p:sp>
        <p:nvSpPr>
          <p:cNvPr id="8" name="TextBox 7"/>
          <p:cNvSpPr txBox="1"/>
          <p:nvPr/>
        </p:nvSpPr>
        <p:spPr>
          <a:xfrm>
            <a:off x="304800" y="1143000"/>
            <a:ext cx="7645500" cy="1200329"/>
          </a:xfrm>
          <a:prstGeom prst="rect">
            <a:avLst/>
          </a:prstGeom>
          <a:noFill/>
        </p:spPr>
        <p:txBody>
          <a:bodyPr wrap="square" rtlCol="0">
            <a:spAutoFit/>
          </a:bodyPr>
          <a:lstStyle/>
          <a:p>
            <a:pPr marL="285750" indent="-285750" algn="l">
              <a:buFont typeface="Arial" panose="020B0604020202020204" pitchFamily="34" charset="0"/>
              <a:buChar char="•"/>
            </a:pPr>
            <a:r>
              <a:rPr lang="en-US" dirty="0" smtClean="0"/>
              <a:t>The </a:t>
            </a:r>
            <a:r>
              <a:rPr lang="en-US" dirty="0"/>
              <a:t>resistor values are written on the tape.  T</a:t>
            </a:r>
            <a:r>
              <a:rPr lang="en-US" dirty="0" smtClean="0"/>
              <a:t>he </a:t>
            </a:r>
            <a:r>
              <a:rPr lang="en-US" dirty="0"/>
              <a:t>color bands are </a:t>
            </a:r>
            <a:r>
              <a:rPr lang="en-US" dirty="0" smtClean="0"/>
              <a:t>hard to read on </a:t>
            </a:r>
            <a:r>
              <a:rPr lang="en-US" dirty="0"/>
              <a:t>1/8 watt resistors</a:t>
            </a:r>
            <a:r>
              <a:rPr lang="en-US" dirty="0" smtClean="0"/>
              <a:t>.</a:t>
            </a:r>
          </a:p>
          <a:p>
            <a:pPr marL="285750" indent="-285750" algn="l">
              <a:buFont typeface="Arial" panose="020B0604020202020204" pitchFamily="34" charset="0"/>
              <a:buChar char="•"/>
            </a:pPr>
            <a:r>
              <a:rPr lang="en-US" dirty="0" smtClean="0"/>
              <a:t>Please locate your </a:t>
            </a:r>
            <a:r>
              <a:rPr lang="en-US" b="1" dirty="0" smtClean="0"/>
              <a:t>220 </a:t>
            </a:r>
            <a:r>
              <a:rPr lang="el-GR" b="1" dirty="0" smtClean="0"/>
              <a:t>Ω</a:t>
            </a:r>
            <a:r>
              <a:rPr lang="en-US" dirty="0" smtClean="0"/>
              <a:t> and </a:t>
            </a:r>
            <a:r>
              <a:rPr lang="en-US" b="1" dirty="0" smtClean="0"/>
              <a:t>1 k</a:t>
            </a:r>
            <a:r>
              <a:rPr lang="el-GR" b="1" dirty="0" smtClean="0"/>
              <a:t>Ω</a:t>
            </a:r>
            <a:r>
              <a:rPr lang="en-US" dirty="0" smtClean="0"/>
              <a:t> resistors now and keep them handy.  These are the only ones we’ll use for the lessons.</a:t>
            </a:r>
            <a:endParaRPr lang="en-US" dirty="0"/>
          </a:p>
        </p:txBody>
      </p:sp>
      <p:sp>
        <p:nvSpPr>
          <p:cNvPr id="3" name="TextBox 2"/>
          <p:cNvSpPr txBox="1"/>
          <p:nvPr/>
        </p:nvSpPr>
        <p:spPr>
          <a:xfrm>
            <a:off x="609600" y="3886200"/>
            <a:ext cx="2199165" cy="584775"/>
          </a:xfrm>
          <a:prstGeom prst="rect">
            <a:avLst/>
          </a:prstGeom>
          <a:solidFill>
            <a:srgbClr val="FFC000"/>
          </a:solidFill>
        </p:spPr>
        <p:txBody>
          <a:bodyPr wrap="square" rtlCol="0">
            <a:spAutoFit/>
          </a:bodyPr>
          <a:lstStyle/>
          <a:p>
            <a:r>
              <a:rPr lang="en-US" sz="1600" dirty="0"/>
              <a:t>220 </a:t>
            </a:r>
            <a:r>
              <a:rPr lang="el-GR" sz="1600" dirty="0" smtClean="0"/>
              <a:t>Ω</a:t>
            </a:r>
            <a:r>
              <a:rPr lang="en-US" sz="1600" dirty="0" smtClean="0"/>
              <a:t> – red, red, black, black, brown</a:t>
            </a:r>
            <a:endParaRPr lang="en-US" sz="1600" dirty="0"/>
          </a:p>
        </p:txBody>
      </p:sp>
      <p:sp>
        <p:nvSpPr>
          <p:cNvPr id="6" name="TextBox 5"/>
          <p:cNvSpPr txBox="1"/>
          <p:nvPr/>
        </p:nvSpPr>
        <p:spPr>
          <a:xfrm>
            <a:off x="6077940" y="4266084"/>
            <a:ext cx="2834705" cy="584775"/>
          </a:xfrm>
          <a:prstGeom prst="rect">
            <a:avLst/>
          </a:prstGeom>
          <a:solidFill>
            <a:srgbClr val="FFC000"/>
          </a:solidFill>
        </p:spPr>
        <p:txBody>
          <a:bodyPr wrap="square" rtlCol="0">
            <a:spAutoFit/>
          </a:bodyPr>
          <a:lstStyle/>
          <a:p>
            <a:r>
              <a:rPr lang="en-US" sz="1600" dirty="0" smtClean="0"/>
              <a:t>1 k</a:t>
            </a:r>
            <a:r>
              <a:rPr lang="el-GR" sz="1600" dirty="0" smtClean="0"/>
              <a:t>Ω</a:t>
            </a:r>
            <a:r>
              <a:rPr lang="en-US" sz="1600" dirty="0" smtClean="0"/>
              <a:t> – brown, black, black, brown, brown</a:t>
            </a:r>
            <a:endParaRPr lang="en-US" sz="1600" dirty="0"/>
          </a:p>
        </p:txBody>
      </p:sp>
    </p:spTree>
    <p:extLst>
      <p:ext uri="{BB962C8B-B14F-4D97-AF65-F5344CB8AC3E}">
        <p14:creationId xmlns:p14="http://schemas.microsoft.com/office/powerpoint/2010/main" val="3949047667"/>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 – LEDs – Part 1</a:t>
            </a:r>
            <a:endParaRPr lang="en-US" dirty="0"/>
          </a:p>
        </p:txBody>
      </p:sp>
      <p:sp>
        <p:nvSpPr>
          <p:cNvPr id="9" name="TextBox 8"/>
          <p:cNvSpPr txBox="1"/>
          <p:nvPr/>
        </p:nvSpPr>
        <p:spPr>
          <a:xfrm>
            <a:off x="0" y="1179255"/>
            <a:ext cx="3886200" cy="5324535"/>
          </a:xfrm>
          <a:prstGeom prst="rect">
            <a:avLst/>
          </a:prstGeom>
          <a:noFill/>
        </p:spPr>
        <p:txBody>
          <a:bodyPr wrap="square" rtlCol="0">
            <a:spAutoFit/>
          </a:bodyPr>
          <a:lstStyle/>
          <a:p>
            <a:pPr marL="171450" indent="-171450" algn="l">
              <a:buFont typeface="Arial" panose="020B0604020202020204" pitchFamily="34" charset="0"/>
              <a:buChar char="•"/>
            </a:pPr>
            <a:r>
              <a:rPr lang="en-US" sz="2000" dirty="0" smtClean="0"/>
              <a:t>LEDs are </a:t>
            </a:r>
            <a:r>
              <a:rPr lang="en-US" sz="2000" b="1" dirty="0" smtClean="0"/>
              <a:t>directional</a:t>
            </a:r>
          </a:p>
          <a:p>
            <a:pPr marL="171450" indent="-171450" algn="l">
              <a:buFont typeface="Arial" panose="020B0604020202020204" pitchFamily="34" charset="0"/>
              <a:buChar char="•"/>
            </a:pPr>
            <a:r>
              <a:rPr lang="en-US" sz="2000" b="1" dirty="0"/>
              <a:t>Be careful not to connect both red and blue wires to the same rail</a:t>
            </a:r>
            <a:r>
              <a:rPr lang="en-US" sz="2000" b="1" dirty="0" smtClean="0"/>
              <a:t>.</a:t>
            </a:r>
          </a:p>
          <a:p>
            <a:pPr marL="171450" indent="-171450" algn="l">
              <a:buFont typeface="Arial" panose="020B0604020202020204" pitchFamily="34" charset="0"/>
              <a:buChar char="•"/>
            </a:pPr>
            <a:r>
              <a:rPr lang="en-US" sz="2000" dirty="0" smtClean="0"/>
              <a:t>Use a resistor to prevent the LED burning out</a:t>
            </a:r>
          </a:p>
          <a:p>
            <a:pPr marL="171450" indent="-171450" algn="l">
              <a:buFont typeface="Arial" panose="020B0604020202020204" pitchFamily="34" charset="0"/>
              <a:buChar char="•"/>
            </a:pPr>
            <a:r>
              <a:rPr lang="en-US" sz="2000" dirty="0" smtClean="0"/>
              <a:t>Build project, showing the effects of the 2 different resistors used (220</a:t>
            </a:r>
            <a:r>
              <a:rPr lang="el-GR" sz="2000" dirty="0" smtClean="0"/>
              <a:t>Ω</a:t>
            </a:r>
            <a:r>
              <a:rPr lang="en-US" sz="2000" dirty="0" smtClean="0"/>
              <a:t> &amp; 1k</a:t>
            </a:r>
            <a:r>
              <a:rPr lang="el-GR" sz="2000" dirty="0" smtClean="0"/>
              <a:t>Ω</a:t>
            </a:r>
            <a:r>
              <a:rPr lang="en-US" sz="2000" dirty="0" smtClean="0"/>
              <a:t>).</a:t>
            </a:r>
          </a:p>
          <a:p>
            <a:pPr marL="171450" indent="-171450" algn="l">
              <a:buFont typeface="Arial" panose="020B0604020202020204" pitchFamily="34" charset="0"/>
              <a:buChar char="•"/>
            </a:pPr>
            <a:r>
              <a:rPr lang="en-US" sz="2000" dirty="0" smtClean="0"/>
              <a:t>Start with breadboard layout shown here to see the effect of using </a:t>
            </a:r>
            <a:r>
              <a:rPr lang="en-US" sz="2000" dirty="0"/>
              <a:t>the 220</a:t>
            </a:r>
            <a:r>
              <a:rPr lang="el-GR" sz="2000" dirty="0"/>
              <a:t>Ω</a:t>
            </a:r>
            <a:r>
              <a:rPr lang="en-US" sz="2000" dirty="0"/>
              <a:t> </a:t>
            </a:r>
            <a:r>
              <a:rPr lang="en-US" sz="2000" dirty="0" smtClean="0"/>
              <a:t>resistor.  Then, move the red jumper wire from the left power rail to the right power rail to see the effect of using the </a:t>
            </a:r>
            <a:r>
              <a:rPr lang="en-US" sz="2000" dirty="0"/>
              <a:t>1k</a:t>
            </a:r>
            <a:r>
              <a:rPr lang="el-GR" sz="2000" dirty="0" smtClean="0"/>
              <a:t>Ω</a:t>
            </a:r>
            <a:r>
              <a:rPr lang="en-US" sz="2000" dirty="0" smtClean="0"/>
              <a:t> resistor instead.  </a:t>
            </a:r>
          </a:p>
          <a:p>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1000" y="1066800"/>
            <a:ext cx="3784717" cy="7512307"/>
          </a:xfrm>
          <a:prstGeom prst="rect">
            <a:avLst/>
          </a:prstGeom>
        </p:spPr>
      </p:pic>
    </p:spTree>
    <p:extLst>
      <p:ext uri="{BB962C8B-B14F-4D97-AF65-F5344CB8AC3E}">
        <p14:creationId xmlns:p14="http://schemas.microsoft.com/office/powerpoint/2010/main" val="3742964429"/>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 – LED – Part 2</a:t>
            </a:r>
            <a:endParaRPr lang="en-US" dirty="0"/>
          </a:p>
        </p:txBody>
      </p:sp>
      <p:sp>
        <p:nvSpPr>
          <p:cNvPr id="9" name="TextBox 8"/>
          <p:cNvSpPr txBox="1"/>
          <p:nvPr/>
        </p:nvSpPr>
        <p:spPr>
          <a:xfrm>
            <a:off x="76200" y="1600200"/>
            <a:ext cx="3581400" cy="4401205"/>
          </a:xfrm>
          <a:prstGeom prst="rect">
            <a:avLst/>
          </a:prstGeom>
          <a:noFill/>
        </p:spPr>
        <p:txBody>
          <a:bodyPr wrap="square" rtlCol="0">
            <a:spAutoFit/>
          </a:bodyPr>
          <a:lstStyle/>
          <a:p>
            <a:pPr marL="342900" indent="-342900" algn="l">
              <a:buFont typeface="Arial" panose="020B0604020202020204" pitchFamily="34" charset="0"/>
              <a:buChar char="•"/>
            </a:pPr>
            <a:r>
              <a:rPr lang="en-US" sz="2000" dirty="0" smtClean="0"/>
              <a:t>Then move jumper wire from 5V connector to D13, and use Blink sketch from Lesson 1.</a:t>
            </a:r>
          </a:p>
          <a:p>
            <a:pPr marL="342900" indent="-342900" algn="l">
              <a:buFont typeface="Arial" panose="020B0604020202020204" pitchFamily="34" charset="0"/>
              <a:buChar char="•"/>
            </a:pPr>
            <a:r>
              <a:rPr lang="en-US" sz="2000" dirty="0" smtClean="0"/>
              <a:t>You shouldn’t need to upload the Blink sketch again.</a:t>
            </a:r>
          </a:p>
          <a:p>
            <a:pPr marL="171450" indent="-171450" algn="l">
              <a:buFont typeface="Arial" panose="020B0604020202020204" pitchFamily="34" charset="0"/>
              <a:buChar char="•"/>
            </a:pPr>
            <a:r>
              <a:rPr lang="en-US" sz="2000" dirty="0" smtClean="0"/>
              <a:t>Note that if you moved the red jumper wire to another output pin (say, D7) and changed the value of pin in the sketch from 13 to 7, the result would be the same.</a:t>
            </a:r>
          </a:p>
          <a:p>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6906" y="990600"/>
            <a:ext cx="4263609" cy="8462862"/>
          </a:xfrm>
          <a:prstGeom prst="rect">
            <a:avLst/>
          </a:prstGeom>
        </p:spPr>
      </p:pic>
    </p:spTree>
    <p:extLst>
      <p:ext uri="{BB962C8B-B14F-4D97-AF65-F5344CB8AC3E}">
        <p14:creationId xmlns:p14="http://schemas.microsoft.com/office/powerpoint/2010/main" val="2449798986"/>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3 – RGB LEDs</a:t>
            </a:r>
            <a:endParaRPr lang="en-US" dirty="0"/>
          </a:p>
        </p:txBody>
      </p:sp>
      <p:sp>
        <p:nvSpPr>
          <p:cNvPr id="9" name="TextBox 8"/>
          <p:cNvSpPr txBox="1"/>
          <p:nvPr/>
        </p:nvSpPr>
        <p:spPr>
          <a:xfrm>
            <a:off x="5676900" y="2362199"/>
            <a:ext cx="3429000" cy="3785652"/>
          </a:xfrm>
          <a:prstGeom prst="rect">
            <a:avLst/>
          </a:prstGeom>
          <a:noFill/>
        </p:spPr>
        <p:txBody>
          <a:bodyPr wrap="square" rtlCol="0">
            <a:spAutoFit/>
          </a:bodyPr>
          <a:lstStyle/>
          <a:p>
            <a:pPr marL="171450" indent="-171450" algn="l">
              <a:buFont typeface="Arial" panose="020B0604020202020204" pitchFamily="34" charset="0"/>
              <a:buChar char="•"/>
            </a:pPr>
            <a:r>
              <a:rPr lang="en-US" sz="2000" dirty="0"/>
              <a:t>Use </a:t>
            </a:r>
            <a:r>
              <a:rPr lang="el-GR" sz="2000" dirty="0"/>
              <a:t>3</a:t>
            </a:r>
            <a:r>
              <a:rPr lang="en-US" sz="2000" dirty="0"/>
              <a:t> resistors</a:t>
            </a:r>
            <a:r>
              <a:rPr lang="el-GR" sz="2000" dirty="0"/>
              <a:t> @ 220 Ω </a:t>
            </a:r>
            <a:r>
              <a:rPr lang="en-US" sz="2000" dirty="0" smtClean="0"/>
              <a:t>each</a:t>
            </a:r>
          </a:p>
          <a:p>
            <a:pPr marL="171450" indent="-171450" algn="l">
              <a:buFont typeface="Arial" panose="020B0604020202020204" pitchFamily="34" charset="0"/>
              <a:buChar char="•"/>
            </a:pPr>
            <a:r>
              <a:rPr lang="en-US" sz="2000" dirty="0" smtClean="0"/>
              <a:t>pseudo-analog output, aka PWM to control the brightness of the LEDs </a:t>
            </a:r>
          </a:p>
          <a:p>
            <a:pPr marL="171450" indent="-171450" algn="l">
              <a:buFont typeface="Arial" panose="020B0604020202020204" pitchFamily="34" charset="0"/>
              <a:buChar char="•"/>
            </a:pPr>
            <a:r>
              <a:rPr lang="en-US" sz="2000" dirty="0" smtClean="0"/>
              <a:t>RGB</a:t>
            </a:r>
          </a:p>
          <a:p>
            <a:pPr marL="171450" indent="-171450" algn="l">
              <a:buFont typeface="Arial" panose="020B0604020202020204" pitchFamily="34" charset="0"/>
              <a:buChar char="•"/>
            </a:pPr>
            <a:r>
              <a:rPr lang="en-US" sz="2000" b="1" dirty="0" smtClean="0"/>
              <a:t>Don’t disconnect anything </a:t>
            </a:r>
            <a:r>
              <a:rPr lang="en-US" sz="2000" dirty="0" smtClean="0"/>
              <a:t>– we’ll use the same layout in the next lesson </a:t>
            </a:r>
            <a:r>
              <a:rPr lang="en-US" sz="2000" dirty="0" smtClean="0">
                <a:sym typeface="Wingdings" panose="05000000000000000000" pitchFamily="2" charset="2"/>
              </a:rPr>
              <a:t></a:t>
            </a:r>
            <a:endParaRPr lang="en-US" sz="2000" dirty="0" smtClean="0"/>
          </a:p>
          <a:p>
            <a:pPr marL="171450" indent="-171450" algn="l">
              <a:buFont typeface="Arial" panose="020B0604020202020204" pitchFamily="34" charset="0"/>
              <a:buChar char="•"/>
            </a:pPr>
            <a:endParaRPr lang="en-US" sz="2000" dirty="0" smtClean="0"/>
          </a:p>
          <a:p>
            <a:endParaRPr lang="en-US"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13" y="1066800"/>
            <a:ext cx="5303887" cy="5303887"/>
          </a:xfrm>
          <a:prstGeom prst="rect">
            <a:avLst/>
          </a:prstGeom>
        </p:spPr>
      </p:pic>
    </p:spTree>
    <p:extLst>
      <p:ext uri="{BB962C8B-B14F-4D97-AF65-F5344CB8AC3E}">
        <p14:creationId xmlns:p14="http://schemas.microsoft.com/office/powerpoint/2010/main" val="630048490"/>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dirty="0" smtClean="0"/>
              <a:t>Overview</a:t>
            </a:r>
            <a:endParaRPr lang="en-US" dirty="0"/>
          </a:p>
        </p:txBody>
      </p:sp>
      <p:sp>
        <p:nvSpPr>
          <p:cNvPr id="84995" name="Rectangle 3"/>
          <p:cNvSpPr>
            <a:spLocks noGrp="1" noChangeArrowheads="1"/>
          </p:cNvSpPr>
          <p:nvPr>
            <p:ph idx="1"/>
          </p:nvPr>
        </p:nvSpPr>
        <p:spPr/>
        <p:txBody>
          <a:bodyPr/>
          <a:lstStyle/>
          <a:p>
            <a:r>
              <a:rPr lang="en-US" dirty="0" smtClean="0"/>
              <a:t>You will learn all the essentials of using an Arduino </a:t>
            </a:r>
          </a:p>
          <a:p>
            <a:pPr lvl="1"/>
            <a:r>
              <a:rPr lang="en-US" dirty="0" smtClean="0"/>
              <a:t>Physical and electrical foundation</a:t>
            </a:r>
          </a:p>
          <a:p>
            <a:pPr lvl="1"/>
            <a:r>
              <a:rPr lang="en-US" dirty="0" smtClean="0"/>
              <a:t>Programming &amp; “Integrated Development Environment”</a:t>
            </a:r>
          </a:p>
          <a:p>
            <a:pPr lvl="1"/>
            <a:r>
              <a:rPr lang="en-US" dirty="0" smtClean="0"/>
              <a:t>“Downloading” &amp; running a program on Arduino</a:t>
            </a:r>
          </a:p>
          <a:p>
            <a:pPr lvl="1"/>
            <a:r>
              <a:rPr lang="en-US" dirty="0" smtClean="0"/>
              <a:t>Basics of Arduino applications</a:t>
            </a:r>
          </a:p>
          <a:p>
            <a:r>
              <a:rPr lang="en-US" dirty="0" smtClean="0"/>
              <a:t>Duration: 90 minutes</a:t>
            </a:r>
          </a:p>
          <a:p>
            <a:r>
              <a:rPr lang="en-US" dirty="0" smtClean="0"/>
              <a:t>Break for dinner after Lesson X</a:t>
            </a:r>
          </a:p>
          <a:p>
            <a:r>
              <a:rPr lang="en-US" dirty="0" smtClean="0"/>
              <a:t>Then, projects!</a:t>
            </a:r>
          </a:p>
          <a:p>
            <a:r>
              <a:rPr lang="en-US" dirty="0" smtClean="0"/>
              <a:t>Instructor-provided laptops:</a:t>
            </a:r>
          </a:p>
          <a:p>
            <a:pPr lvl="1"/>
            <a:r>
              <a:rPr lang="en-US" dirty="0" smtClean="0"/>
              <a:t>Do not connect these to APLNIS</a:t>
            </a:r>
          </a:p>
        </p:txBody>
      </p:sp>
    </p:spTree>
    <p:extLst>
      <p:ext uri="{BB962C8B-B14F-4D97-AF65-F5344CB8AC3E}">
        <p14:creationId xmlns:p14="http://schemas.microsoft.com/office/powerpoint/2010/main" val="647030834"/>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 – Serial Monitor (Modified)</a:t>
            </a:r>
            <a:endParaRPr lang="en-US" dirty="0"/>
          </a:p>
        </p:txBody>
      </p:sp>
      <p:sp>
        <p:nvSpPr>
          <p:cNvPr id="9" name="TextBox 8"/>
          <p:cNvSpPr txBox="1"/>
          <p:nvPr/>
        </p:nvSpPr>
        <p:spPr>
          <a:xfrm>
            <a:off x="457200" y="2057400"/>
            <a:ext cx="8234363" cy="3785652"/>
          </a:xfrm>
          <a:prstGeom prst="rect">
            <a:avLst/>
          </a:prstGeom>
          <a:noFill/>
        </p:spPr>
        <p:txBody>
          <a:bodyPr wrap="square" rtlCol="0">
            <a:spAutoFit/>
          </a:bodyPr>
          <a:lstStyle/>
          <a:p>
            <a:pPr marL="171450" indent="-171450" algn="l">
              <a:buFont typeface="Arial" panose="020B0604020202020204" pitchFamily="34" charset="0"/>
              <a:buChar char="•"/>
            </a:pPr>
            <a:r>
              <a:rPr lang="en-US" sz="2000" dirty="0" smtClean="0"/>
              <a:t>Use</a:t>
            </a:r>
            <a:r>
              <a:rPr lang="en-US" sz="2000" dirty="0"/>
              <a:t> </a:t>
            </a:r>
            <a:r>
              <a:rPr lang="en-US" sz="2000" dirty="0" smtClean="0"/>
              <a:t>the Lesson 5 sketch to extend the RGB LED lesson to use the Serial Monitor.</a:t>
            </a:r>
          </a:p>
          <a:p>
            <a:pPr marL="171450" indent="-171450" algn="l">
              <a:buFont typeface="Arial" panose="020B0604020202020204" pitchFamily="34" charset="0"/>
              <a:buChar char="•"/>
            </a:pPr>
            <a:r>
              <a:rPr lang="en-US" sz="2000" dirty="0" smtClean="0"/>
              <a:t>There is no PDF file corresponding to the modified lesson.</a:t>
            </a:r>
          </a:p>
          <a:p>
            <a:pPr marL="171450" indent="-171450" algn="l">
              <a:buFont typeface="Arial" panose="020B0604020202020204" pitchFamily="34" charset="0"/>
              <a:buChar char="•"/>
            </a:pPr>
            <a:r>
              <a:rPr lang="en-US" sz="2000" dirty="0" smtClean="0"/>
              <a:t>The breadboard layout is identical to Lesson 3.</a:t>
            </a:r>
          </a:p>
          <a:p>
            <a:pPr marL="171450" indent="-171450" algn="l">
              <a:buFont typeface="Arial" panose="020B0604020202020204" pitchFamily="34" charset="0"/>
              <a:buChar char="•"/>
            </a:pPr>
            <a:r>
              <a:rPr lang="en-US" sz="2000" dirty="0" smtClean="0"/>
              <a:t>Serial is a built-in library.</a:t>
            </a:r>
          </a:p>
          <a:p>
            <a:pPr marL="171450" indent="-171450" algn="l">
              <a:buFont typeface="Arial" panose="020B0604020202020204" pitchFamily="34" charset="0"/>
              <a:buChar char="•"/>
            </a:pPr>
            <a:r>
              <a:rPr lang="en-US" sz="2000" dirty="0" smtClean="0"/>
              <a:t>Note:  The serial port communicates on D0 (RX) and D1 (TX) as well as with the computer via the USB.  So, you cannot use D0 and D1 for digital I/O at the same time as Serial.</a:t>
            </a:r>
          </a:p>
          <a:p>
            <a:pPr marL="171450" indent="-171450" algn="l">
              <a:buFont typeface="Arial" panose="020B0604020202020204" pitchFamily="34" charset="0"/>
              <a:buChar char="•"/>
            </a:pPr>
            <a:r>
              <a:rPr lang="en-US" sz="2000" dirty="0" smtClean="0"/>
              <a:t>Click on the magnifying glass symbol (upper right of your IDE window) to open the Serial Monitor.</a:t>
            </a:r>
          </a:p>
          <a:p>
            <a:pPr marL="171450" indent="-171450" algn="l">
              <a:buFont typeface="Arial" panose="020B0604020202020204" pitchFamily="34" charset="0"/>
              <a:buChar char="•"/>
            </a:pPr>
            <a:r>
              <a:rPr lang="en-US" sz="2000" dirty="0" smtClean="0"/>
              <a:t>The Serial Monitor is useful for debugging.</a:t>
            </a:r>
          </a:p>
          <a:p>
            <a:endParaRPr lang="en-US" sz="2000" dirty="0"/>
          </a:p>
        </p:txBody>
      </p:sp>
    </p:spTree>
    <p:extLst>
      <p:ext uri="{BB962C8B-B14F-4D97-AF65-F5344CB8AC3E}">
        <p14:creationId xmlns:p14="http://schemas.microsoft.com/office/powerpoint/2010/main" val="3281769656"/>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6 – Digital Inputs</a:t>
            </a:r>
            <a:endParaRPr lang="en-US" dirty="0"/>
          </a:p>
        </p:txBody>
      </p:sp>
      <p:sp>
        <p:nvSpPr>
          <p:cNvPr id="9" name="TextBox 8"/>
          <p:cNvSpPr txBox="1"/>
          <p:nvPr/>
        </p:nvSpPr>
        <p:spPr>
          <a:xfrm>
            <a:off x="6019800" y="1752600"/>
            <a:ext cx="2718869" cy="2246769"/>
          </a:xfrm>
          <a:prstGeom prst="rect">
            <a:avLst/>
          </a:prstGeom>
          <a:noFill/>
        </p:spPr>
        <p:txBody>
          <a:bodyPr wrap="square" rtlCol="0">
            <a:spAutoFit/>
          </a:bodyPr>
          <a:lstStyle/>
          <a:p>
            <a:pPr marL="171450" indent="-171450" algn="l">
              <a:buFont typeface="Arial" panose="020B0604020202020204" pitchFamily="34" charset="0"/>
              <a:buChar char="•"/>
            </a:pPr>
            <a:r>
              <a:rPr lang="en-US" sz="2000" dirty="0" smtClean="0"/>
              <a:t>Demonstrates use of digital inputs using pushbuttons.</a:t>
            </a:r>
          </a:p>
          <a:p>
            <a:pPr marL="171450" indent="-171450" algn="l">
              <a:buFont typeface="Arial" panose="020B0604020202020204" pitchFamily="34" charset="0"/>
              <a:buChar char="•"/>
            </a:pPr>
            <a:r>
              <a:rPr lang="en-US" sz="2000" dirty="0" smtClean="0"/>
              <a:t>Follow breadboard setup (leverage lesson 2 if it has not been torn apart).</a:t>
            </a: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4803" y="5410200"/>
            <a:ext cx="3252269" cy="853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2829" y="1295400"/>
            <a:ext cx="5347373" cy="4648200"/>
          </a:xfrm>
          <a:prstGeom prst="rect">
            <a:avLst/>
          </a:prstGeom>
        </p:spPr>
      </p:pic>
    </p:spTree>
    <p:extLst>
      <p:ext uri="{BB962C8B-B14F-4D97-AF65-F5344CB8AC3E}">
        <p14:creationId xmlns:p14="http://schemas.microsoft.com/office/powerpoint/2010/main" val="1337655226"/>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Lesson 8 - </a:t>
            </a:r>
            <a:r>
              <a:rPr lang="en-US" dirty="0"/>
              <a:t>Analog Input (Modified</a:t>
            </a:r>
            <a:r>
              <a:rPr lang="en-US" dirty="0" smtClean="0"/>
              <a:t>)</a:t>
            </a:r>
            <a:endParaRPr lang="en-US" dirty="0"/>
          </a:p>
        </p:txBody>
      </p:sp>
      <p:sp>
        <p:nvSpPr>
          <p:cNvPr id="9" name="TextBox 8"/>
          <p:cNvSpPr txBox="1"/>
          <p:nvPr/>
        </p:nvSpPr>
        <p:spPr>
          <a:xfrm>
            <a:off x="6172200" y="3326921"/>
            <a:ext cx="2895600" cy="2862322"/>
          </a:xfrm>
          <a:prstGeom prst="rect">
            <a:avLst/>
          </a:prstGeom>
          <a:solidFill>
            <a:schemeClr val="bg1"/>
          </a:solidFill>
        </p:spPr>
        <p:txBody>
          <a:bodyPr wrap="square" rtlCol="0">
            <a:spAutoFit/>
          </a:bodyPr>
          <a:lstStyle/>
          <a:p>
            <a:pPr marL="171450" indent="-171450" algn="l">
              <a:buFont typeface="Arial" panose="020B0604020202020204" pitchFamily="34" charset="0"/>
              <a:buChar char="•"/>
            </a:pPr>
            <a:r>
              <a:rPr lang="en-US" sz="2000" dirty="0" smtClean="0"/>
              <a:t>We’re only covering Monk’s “An Experiment”</a:t>
            </a:r>
            <a:r>
              <a:rPr lang="en-US" sz="2000" dirty="0"/>
              <a:t> </a:t>
            </a:r>
            <a:r>
              <a:rPr lang="en-US" sz="2000" dirty="0" smtClean="0"/>
              <a:t>section</a:t>
            </a:r>
            <a:r>
              <a:rPr lang="en-US" sz="2000" dirty="0"/>
              <a:t>	</a:t>
            </a:r>
            <a:endParaRPr lang="en-US" sz="2000" dirty="0" smtClean="0"/>
          </a:p>
          <a:p>
            <a:pPr marL="171450" indent="-171450" algn="l">
              <a:buFont typeface="Arial" panose="020B0604020202020204" pitchFamily="34" charset="0"/>
              <a:buChar char="•"/>
            </a:pPr>
            <a:r>
              <a:rPr lang="en-US" sz="2000" dirty="0" smtClean="0"/>
              <a:t>Uses </a:t>
            </a:r>
            <a:r>
              <a:rPr lang="en-US" sz="2000" dirty="0"/>
              <a:t>"</a:t>
            </a:r>
            <a:r>
              <a:rPr lang="en-US" sz="2000" dirty="0" smtClean="0"/>
              <a:t>potentiometer</a:t>
            </a:r>
            <a:r>
              <a:rPr lang="en-US" sz="2000" dirty="0"/>
              <a:t>" ("pot</a:t>
            </a:r>
            <a:r>
              <a:rPr lang="en-US" sz="2000" dirty="0" smtClean="0"/>
              <a:t>")</a:t>
            </a:r>
          </a:p>
          <a:p>
            <a:pPr marL="171450" indent="-171450" algn="l">
              <a:buFont typeface="Arial" panose="020B0604020202020204" pitchFamily="34" charset="0"/>
              <a:buChar char="•"/>
            </a:pPr>
            <a:r>
              <a:rPr lang="en-US" sz="2000" dirty="0" smtClean="0"/>
              <a:t>Only </a:t>
            </a:r>
            <a:r>
              <a:rPr lang="en-US" sz="2000" dirty="0"/>
              <a:t>s</a:t>
            </a:r>
            <a:r>
              <a:rPr lang="en-US" sz="2000" dirty="0" smtClean="0"/>
              <a:t>ketch is “Adafruit_08a.ino”</a:t>
            </a:r>
            <a:r>
              <a:rPr lang="en-US" sz="2000" dirty="0"/>
              <a:t>	</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62200"/>
            <a:ext cx="5786438"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2400" y="990600"/>
            <a:ext cx="305167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581400" y="1219200"/>
            <a:ext cx="1906835" cy="1295400"/>
          </a:xfrm>
          <a:prstGeom prst="rect">
            <a:avLst/>
          </a:prstGeom>
          <a:solidFill>
            <a:schemeClr val="bg1"/>
          </a:solidFill>
          <a:ln w="127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11002517"/>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a:t>
            </a:r>
            <a:r>
              <a:rPr lang="en-US" dirty="0"/>
              <a:t>9</a:t>
            </a:r>
            <a:r>
              <a:rPr lang="en-US" dirty="0" smtClean="0"/>
              <a:t> – Sensing Light</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1868557"/>
            <a:ext cx="6628029" cy="4712932"/>
          </a:xfrm>
          <a:prstGeom prst="rect">
            <a:avLst/>
          </a:prstGeom>
        </p:spPr>
      </p:pic>
      <p:sp>
        <p:nvSpPr>
          <p:cNvPr id="9" name="TextBox 8"/>
          <p:cNvSpPr txBox="1"/>
          <p:nvPr/>
        </p:nvSpPr>
        <p:spPr>
          <a:xfrm>
            <a:off x="241200" y="1026855"/>
            <a:ext cx="8234363" cy="2554545"/>
          </a:xfrm>
          <a:prstGeom prst="rect">
            <a:avLst/>
          </a:prstGeom>
          <a:solidFill>
            <a:schemeClr val="bg1"/>
          </a:solidFill>
        </p:spPr>
        <p:txBody>
          <a:bodyPr wrap="square" rtlCol="0">
            <a:spAutoFit/>
          </a:bodyPr>
          <a:lstStyle/>
          <a:p>
            <a:pPr algn="l"/>
            <a:r>
              <a:rPr lang="en-US" sz="2000" dirty="0"/>
              <a:t>R</a:t>
            </a:r>
            <a:r>
              <a:rPr lang="en-US" sz="2000" dirty="0" smtClean="0"/>
              <a:t>eplace </a:t>
            </a:r>
            <a:r>
              <a:rPr lang="en-US" sz="2000" dirty="0"/>
              <a:t>the pot from the lesson 8 </a:t>
            </a:r>
            <a:r>
              <a:rPr lang="en-US" sz="2000" dirty="0" smtClean="0"/>
              <a:t>with </a:t>
            </a:r>
            <a:r>
              <a:rPr lang="en-US" sz="2000" dirty="0"/>
              <a:t>the light sensor and </a:t>
            </a:r>
            <a:r>
              <a:rPr lang="en-US" sz="2000" b="1" u="sng" dirty="0" smtClean="0"/>
              <a:t>1K resistor</a:t>
            </a:r>
            <a:r>
              <a:rPr lang="en-US" sz="2000" dirty="0" smtClean="0"/>
              <a:t>, as described on page 6 of the Lesson 9 PDF.</a:t>
            </a:r>
          </a:p>
          <a:p>
            <a:pPr marL="171450" indent="-171450" algn="l">
              <a:buFont typeface="Arial" panose="020B0604020202020204" pitchFamily="34" charset="0"/>
              <a:buChar char="•"/>
            </a:pPr>
            <a:r>
              <a:rPr lang="en-US" sz="2000" b="1" dirty="0" smtClean="0"/>
              <a:t>Do not put light sensor alone between +5 and GND</a:t>
            </a:r>
          </a:p>
          <a:p>
            <a:pPr marL="171450" indent="-171450" algn="l">
              <a:buFont typeface="Arial" panose="020B0604020202020204" pitchFamily="34" charset="0"/>
              <a:buChar char="•"/>
            </a:pPr>
            <a:r>
              <a:rPr lang="en-US" sz="2000" dirty="0" smtClean="0"/>
              <a:t>The only sections of the </a:t>
            </a:r>
            <a:r>
              <a:rPr lang="en-US" sz="2000" dirty="0"/>
              <a:t>Lesson 9 </a:t>
            </a:r>
            <a:r>
              <a:rPr lang="en-US" sz="2000" dirty="0" smtClean="0"/>
              <a:t>PDF to be covered are “Breadboard  Layout” and “Photocells”.</a:t>
            </a:r>
          </a:p>
          <a:p>
            <a:pPr marL="171450" indent="-171450" algn="l">
              <a:buFont typeface="Arial" panose="020B0604020202020204" pitchFamily="34" charset="0"/>
              <a:buChar char="•"/>
            </a:pPr>
            <a:r>
              <a:rPr lang="en-US" sz="2000" b="1" dirty="0" smtClean="0"/>
              <a:t>Use sketch from Lesson 8 </a:t>
            </a:r>
            <a:r>
              <a:rPr lang="en-US" sz="2000" dirty="0" smtClean="0"/>
              <a:t>to display the light sensor’s measurement in the Serial Monitor.</a:t>
            </a:r>
          </a:p>
          <a:p>
            <a:pPr marL="171450" indent="-171450" algn="l">
              <a:buFont typeface="Arial" panose="020B0604020202020204" pitchFamily="34" charset="0"/>
              <a:buChar char="•"/>
            </a:pPr>
            <a:r>
              <a:rPr lang="en-US" sz="2000" b="1" dirty="0" smtClean="0"/>
              <a:t>Don’t use sketch labelled as Lesson 9.</a:t>
            </a:r>
          </a:p>
        </p:txBody>
      </p:sp>
    </p:spTree>
    <p:extLst>
      <p:ext uri="{BB962C8B-B14F-4D97-AF65-F5344CB8AC3E}">
        <p14:creationId xmlns:p14="http://schemas.microsoft.com/office/powerpoint/2010/main" val="3113163594"/>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10 – Making Sounds</a:t>
            </a:r>
            <a:endParaRPr lang="en-US" dirty="0"/>
          </a:p>
        </p:txBody>
      </p:sp>
      <p:sp>
        <p:nvSpPr>
          <p:cNvPr id="9" name="TextBox 8"/>
          <p:cNvSpPr txBox="1"/>
          <p:nvPr/>
        </p:nvSpPr>
        <p:spPr>
          <a:xfrm>
            <a:off x="241200" y="914400"/>
            <a:ext cx="8234363" cy="1938992"/>
          </a:xfrm>
          <a:prstGeom prst="rect">
            <a:avLst/>
          </a:prstGeom>
          <a:noFill/>
        </p:spPr>
        <p:txBody>
          <a:bodyPr wrap="square" rtlCol="0">
            <a:spAutoFit/>
          </a:bodyPr>
          <a:lstStyle/>
          <a:p>
            <a:pPr marL="171450" indent="-171450" algn="l">
              <a:buFont typeface="Arial" panose="020B0604020202020204" pitchFamily="34" charset="0"/>
              <a:buChar char="•"/>
            </a:pPr>
            <a:r>
              <a:rPr lang="en-US" sz="2000" dirty="0" smtClean="0"/>
              <a:t>Make sounds using the Arduino with a piezoelectric buzzer.</a:t>
            </a:r>
          </a:p>
          <a:p>
            <a:pPr marL="171450" indent="-171450" algn="l">
              <a:buFont typeface="Arial" panose="020B0604020202020204" pitchFamily="34" charset="0"/>
              <a:buChar char="•"/>
            </a:pPr>
            <a:r>
              <a:rPr lang="en-US" sz="2000" dirty="0" smtClean="0"/>
              <a:t>Very simple breadboard setup.</a:t>
            </a:r>
          </a:p>
          <a:p>
            <a:pPr marL="171450" indent="-171450" algn="l">
              <a:buFont typeface="Arial" panose="020B0604020202020204" pitchFamily="34" charset="0"/>
              <a:buChar char="•"/>
            </a:pPr>
            <a:r>
              <a:rPr lang="en-US" sz="2000" dirty="0" smtClean="0"/>
              <a:t>Buzzer is directional: + sign on the top marks the + lead.</a:t>
            </a:r>
          </a:p>
          <a:p>
            <a:pPr marL="171450" indent="-171450" algn="l">
              <a:buFont typeface="Arial" panose="020B0604020202020204" pitchFamily="34" charset="0"/>
              <a:buChar char="•"/>
            </a:pPr>
            <a:r>
              <a:rPr lang="en-US" sz="2000" dirty="0" smtClean="0"/>
              <a:t>Simple script plays a scale </a:t>
            </a:r>
            <a:r>
              <a:rPr lang="en-US" sz="2000" b="1" dirty="0" smtClean="0"/>
              <a:t>once</a:t>
            </a:r>
            <a:r>
              <a:rPr lang="en-US" sz="2000" dirty="0" smtClean="0"/>
              <a:t> and “stops”.</a:t>
            </a:r>
          </a:p>
          <a:p>
            <a:pPr marL="171450" indent="-171450" algn="l">
              <a:buFont typeface="Arial" panose="020B0604020202020204" pitchFamily="34" charset="0"/>
              <a:buChar char="•"/>
            </a:pPr>
            <a:r>
              <a:rPr lang="en-US" sz="2000" dirty="0" smtClean="0"/>
              <a:t>To play it again, press the reset button.</a:t>
            </a:r>
          </a:p>
          <a:p>
            <a:endParaRPr lang="en-US"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800" y="2590661"/>
            <a:ext cx="5668492" cy="4419739"/>
          </a:xfrm>
          <a:prstGeom prst="rect">
            <a:avLst/>
          </a:prstGeom>
        </p:spPr>
      </p:pic>
    </p:spTree>
    <p:extLst>
      <p:ext uri="{BB962C8B-B14F-4D97-AF65-F5344CB8AC3E}">
        <p14:creationId xmlns:p14="http://schemas.microsoft.com/office/powerpoint/2010/main" val="264716610"/>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14 – Servo </a:t>
            </a:r>
            <a:r>
              <a:rPr lang="en-US" dirty="0"/>
              <a:t>Motors – Part A: Sweep</a:t>
            </a:r>
          </a:p>
        </p:txBody>
      </p:sp>
      <p:sp>
        <p:nvSpPr>
          <p:cNvPr id="9" name="TextBox 8"/>
          <p:cNvSpPr txBox="1"/>
          <p:nvPr/>
        </p:nvSpPr>
        <p:spPr>
          <a:xfrm>
            <a:off x="34506" y="914400"/>
            <a:ext cx="8234363" cy="1631216"/>
          </a:xfrm>
          <a:prstGeom prst="rect">
            <a:avLst/>
          </a:prstGeom>
          <a:noFill/>
        </p:spPr>
        <p:txBody>
          <a:bodyPr wrap="square" rtlCol="0">
            <a:spAutoFit/>
          </a:bodyPr>
          <a:lstStyle/>
          <a:p>
            <a:pPr marL="171450" indent="-171450" algn="l">
              <a:buFont typeface="Arial" panose="020B0604020202020204" pitchFamily="34" charset="0"/>
              <a:buChar char="•"/>
            </a:pPr>
            <a:r>
              <a:rPr lang="en-US" sz="2000" dirty="0" smtClean="0"/>
              <a:t>Use </a:t>
            </a:r>
            <a:r>
              <a:rPr lang="en-US" sz="2000" dirty="0"/>
              <a:t>a friction </a:t>
            </a:r>
            <a:r>
              <a:rPr lang="en-US" sz="2000" dirty="0" smtClean="0"/>
              <a:t>fit instead of screw for the motor fan blade.</a:t>
            </a:r>
          </a:p>
          <a:p>
            <a:pPr marL="171450" indent="-171450" algn="l">
              <a:buFont typeface="Arial" panose="020B0604020202020204" pitchFamily="34" charset="0"/>
              <a:buChar char="•"/>
            </a:pPr>
            <a:r>
              <a:rPr lang="en-US" sz="2000" dirty="0" smtClean="0"/>
              <a:t>For this lesson, spacing is important.  Leave 3 rows in between the black and red jumper wires. </a:t>
            </a:r>
          </a:p>
          <a:p>
            <a:pPr marL="171450" indent="-171450" algn="l">
              <a:buFont typeface="Arial" panose="020B0604020202020204" pitchFamily="34" charset="0"/>
              <a:buChar char="•"/>
            </a:pPr>
            <a:r>
              <a:rPr lang="en-US" sz="2000" dirty="0" smtClean="0"/>
              <a:t>Leads on your motor:  brown is GND, orange is 5V, yellow is control.</a:t>
            </a:r>
          </a:p>
          <a:p>
            <a:pPr marL="171450" indent="-171450" algn="l">
              <a:buFont typeface="Arial" panose="020B0604020202020204" pitchFamily="34" charset="0"/>
              <a:buChar char="•"/>
            </a:pPr>
            <a:r>
              <a:rPr lang="en-US" sz="2000" dirty="0" smtClean="0"/>
              <a:t>Push jumper wires into socket that the leads terminate at.</a:t>
            </a:r>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2545616"/>
            <a:ext cx="6705600" cy="4235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4742890"/>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14 – Servo Motors – Part B: Knob</a:t>
            </a:r>
            <a:endParaRPr lang="en-US" dirty="0"/>
          </a:p>
        </p:txBody>
      </p:sp>
      <p:sp>
        <p:nvSpPr>
          <p:cNvPr id="3" name="Rectangle 2"/>
          <p:cNvSpPr/>
          <p:nvPr/>
        </p:nvSpPr>
        <p:spPr>
          <a:xfrm>
            <a:off x="457200" y="990601"/>
            <a:ext cx="7315200" cy="646331"/>
          </a:xfrm>
          <a:prstGeom prst="rect">
            <a:avLst/>
          </a:prstGeom>
        </p:spPr>
        <p:txBody>
          <a:bodyPr wrap="square">
            <a:spAutoFit/>
          </a:bodyPr>
          <a:lstStyle/>
          <a:p>
            <a:pPr marL="171450" indent="-171450" algn="l">
              <a:buFont typeface="Arial" panose="020B0604020202020204" pitchFamily="34" charset="0"/>
              <a:buChar char="•"/>
            </a:pPr>
            <a:r>
              <a:rPr lang="en-US" dirty="0" smtClean="0"/>
              <a:t>Using the breadboard configuration from 14A, just </a:t>
            </a:r>
            <a:r>
              <a:rPr lang="en-US" dirty="0"/>
              <a:t>add the pot and a lead from its slider to A0 on the Arduino. </a:t>
            </a:r>
          </a:p>
        </p:txBody>
      </p:sp>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2342072"/>
            <a:ext cx="6708791" cy="423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2137491"/>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dirty="0" smtClean="0"/>
              <a:t>Summary</a:t>
            </a:r>
            <a:endParaRPr lang="en-US" dirty="0"/>
          </a:p>
        </p:txBody>
      </p:sp>
      <p:sp>
        <p:nvSpPr>
          <p:cNvPr id="84995" name="Rectangle 3"/>
          <p:cNvSpPr>
            <a:spLocks noGrp="1" noChangeArrowheads="1"/>
          </p:cNvSpPr>
          <p:nvPr>
            <p:ph idx="1"/>
          </p:nvPr>
        </p:nvSpPr>
        <p:spPr/>
        <p:txBody>
          <a:bodyPr/>
          <a:lstStyle/>
          <a:p>
            <a:r>
              <a:rPr lang="en-US" dirty="0" smtClean="0"/>
              <a:t>You should now know </a:t>
            </a:r>
          </a:p>
          <a:p>
            <a:pPr lvl="1"/>
            <a:r>
              <a:rPr lang="en-US" dirty="0" smtClean="0"/>
              <a:t>How to use the Arduino</a:t>
            </a:r>
          </a:p>
          <a:p>
            <a:pPr lvl="2"/>
            <a:r>
              <a:rPr lang="en-US" dirty="0" smtClean="0"/>
              <a:t>For </a:t>
            </a:r>
            <a:r>
              <a:rPr lang="en-US" dirty="0"/>
              <a:t>digital input &amp; digital </a:t>
            </a:r>
            <a:r>
              <a:rPr lang="en-US" dirty="0" smtClean="0"/>
              <a:t>output </a:t>
            </a:r>
          </a:p>
          <a:p>
            <a:pPr lvl="2"/>
            <a:r>
              <a:rPr lang="en-US" dirty="0" smtClean="0"/>
              <a:t>For </a:t>
            </a:r>
            <a:r>
              <a:rPr lang="en-US" dirty="0"/>
              <a:t>analog input &amp; (pseudo) analog </a:t>
            </a:r>
            <a:r>
              <a:rPr lang="en-US" dirty="0" smtClean="0"/>
              <a:t>output</a:t>
            </a:r>
          </a:p>
          <a:p>
            <a:pPr lvl="2"/>
            <a:r>
              <a:rPr lang="en-US" dirty="0" smtClean="0"/>
              <a:t>How to use the associated Integrated Development Environment (IDE)</a:t>
            </a:r>
          </a:p>
          <a:p>
            <a:pPr lvl="1"/>
            <a:r>
              <a:rPr lang="en-US" dirty="0" smtClean="0"/>
              <a:t>How to pass data between the Arduino and host computer</a:t>
            </a:r>
          </a:p>
          <a:p>
            <a:r>
              <a:rPr lang="en-US" dirty="0" smtClean="0"/>
              <a:t>You should have seeds of ideas for</a:t>
            </a:r>
          </a:p>
          <a:p>
            <a:pPr lvl="1"/>
            <a:r>
              <a:rPr lang="en-US" dirty="0" smtClean="0"/>
              <a:t>How to combine these elementary capabilities</a:t>
            </a:r>
          </a:p>
          <a:p>
            <a:pPr lvl="1"/>
            <a:r>
              <a:rPr lang="en-US" dirty="0" smtClean="0"/>
              <a:t>How the Arduino family can be useful for your funded and unfunded goals</a:t>
            </a:r>
          </a:p>
          <a:p>
            <a:endParaRPr lang="en-US" dirty="0" smtClean="0"/>
          </a:p>
          <a:p>
            <a:pPr lvl="1"/>
            <a:endParaRPr lang="en-US" dirty="0" smtClean="0"/>
          </a:p>
        </p:txBody>
      </p:sp>
    </p:spTree>
    <p:extLst>
      <p:ext uri="{BB962C8B-B14F-4D97-AF65-F5344CB8AC3E}">
        <p14:creationId xmlns:p14="http://schemas.microsoft.com/office/powerpoint/2010/main" val="1481120522"/>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3" name="Content Placeholder 2"/>
          <p:cNvSpPr>
            <a:spLocks noGrp="1"/>
          </p:cNvSpPr>
          <p:nvPr>
            <p:ph idx="1"/>
          </p:nvPr>
        </p:nvSpPr>
        <p:spPr/>
        <p:txBody>
          <a:bodyPr>
            <a:normAutofit/>
          </a:bodyPr>
          <a:lstStyle/>
          <a:p>
            <a:pPr marL="0" indent="0" algn="ctr">
              <a:buNone/>
            </a:pPr>
            <a:endParaRPr lang="en-US" sz="4000" dirty="0" smtClean="0"/>
          </a:p>
          <a:p>
            <a:pPr marL="0" indent="0" algn="ctr">
              <a:buNone/>
            </a:pPr>
            <a:endParaRPr lang="en-US" sz="4000" dirty="0"/>
          </a:p>
          <a:p>
            <a:pPr marL="0" indent="0" algn="ctr">
              <a:buNone/>
            </a:pPr>
            <a:endParaRPr lang="en-US" sz="4000" dirty="0" smtClean="0"/>
          </a:p>
          <a:p>
            <a:pPr marL="0" indent="0" algn="ctr">
              <a:buNone/>
            </a:pPr>
            <a:r>
              <a:rPr lang="en-US" sz="4000" dirty="0" smtClean="0"/>
              <a:t>Supplementary Material</a:t>
            </a:r>
            <a:endParaRPr lang="en-US" sz="4000" dirty="0"/>
          </a:p>
        </p:txBody>
      </p:sp>
    </p:spTree>
    <p:extLst>
      <p:ext uri="{BB962C8B-B14F-4D97-AF65-F5344CB8AC3E}">
        <p14:creationId xmlns:p14="http://schemas.microsoft.com/office/powerpoint/2010/main" val="3402270269"/>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Caveats/Gotchas	</a:t>
            </a:r>
            <a:endParaRPr lang="en-US" dirty="0"/>
          </a:p>
        </p:txBody>
      </p:sp>
      <p:sp>
        <p:nvSpPr>
          <p:cNvPr id="3" name="Content Placeholder 2"/>
          <p:cNvSpPr>
            <a:spLocks noGrp="1"/>
          </p:cNvSpPr>
          <p:nvPr>
            <p:ph idx="1"/>
          </p:nvPr>
        </p:nvSpPr>
        <p:spPr>
          <a:xfrm>
            <a:off x="238325" y="1126398"/>
            <a:ext cx="8228542" cy="5257800"/>
          </a:xfrm>
        </p:spPr>
        <p:txBody>
          <a:bodyPr/>
          <a:lstStyle/>
          <a:p>
            <a:r>
              <a:rPr lang="en-US" dirty="0"/>
              <a:t>I</a:t>
            </a:r>
            <a:r>
              <a:rPr lang="en-US" dirty="0" smtClean="0"/>
              <a:t>nsulate USB connector case with tape to avoid shorting out board when using shields.</a:t>
            </a:r>
          </a:p>
          <a:p>
            <a:r>
              <a:rPr lang="en-US" dirty="0" smtClean="0"/>
              <a:t>Breadboard connections: may  need to wiggle wires or even move to a different row on the breadboard to get a connection.</a:t>
            </a:r>
            <a:endParaRPr lang="en-US" dirty="0"/>
          </a:p>
        </p:txBody>
      </p:sp>
    </p:spTree>
    <p:extLst>
      <p:ext uri="{BB962C8B-B14F-4D97-AF65-F5344CB8AC3E}">
        <p14:creationId xmlns:p14="http://schemas.microsoft.com/office/powerpoint/2010/main" val="1822721537"/>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Course </a:t>
            </a:r>
            <a:r>
              <a:rPr lang="en-US" dirty="0" smtClean="0"/>
              <a:t>Material</a:t>
            </a:r>
            <a:endParaRPr lang="en-US" dirty="0"/>
          </a:p>
        </p:txBody>
      </p:sp>
      <p:sp>
        <p:nvSpPr>
          <p:cNvPr id="3" name="Content Placeholder 2"/>
          <p:cNvSpPr>
            <a:spLocks noGrp="1"/>
          </p:cNvSpPr>
          <p:nvPr>
            <p:ph idx="1"/>
          </p:nvPr>
        </p:nvSpPr>
        <p:spPr/>
        <p:txBody>
          <a:bodyPr/>
          <a:lstStyle/>
          <a:p>
            <a:pPr marL="0" indent="0">
              <a:buNone/>
            </a:pPr>
            <a:r>
              <a:rPr lang="en-US" dirty="0"/>
              <a:t>on </a:t>
            </a:r>
            <a:r>
              <a:rPr lang="en-US" dirty="0" smtClean="0"/>
              <a:t>Desktop:</a:t>
            </a:r>
          </a:p>
          <a:p>
            <a:pPr marL="0" indent="0">
              <a:buNone/>
            </a:pPr>
            <a:endParaRPr lang="en-US" dirty="0"/>
          </a:p>
          <a:p>
            <a:r>
              <a:rPr lang="en-US" dirty="0" smtClean="0"/>
              <a:t>Arduino 101 folder </a:t>
            </a:r>
          </a:p>
          <a:p>
            <a:pPr lvl="1"/>
            <a:r>
              <a:rPr lang="en-US" dirty="0" smtClean="0"/>
              <a:t>Arduino </a:t>
            </a:r>
            <a:r>
              <a:rPr lang="en-US" dirty="0"/>
              <a:t>101 </a:t>
            </a:r>
            <a:r>
              <a:rPr lang="en-US" dirty="0" smtClean="0"/>
              <a:t>slides (Arduino101.pptx)</a:t>
            </a:r>
            <a:endParaRPr lang="en-US" dirty="0"/>
          </a:p>
          <a:p>
            <a:pPr lvl="1"/>
            <a:r>
              <a:rPr lang="en-US" dirty="0"/>
              <a:t>PDF files to be used in Arduino </a:t>
            </a:r>
            <a:r>
              <a:rPr lang="en-US" dirty="0" smtClean="0"/>
              <a:t>101</a:t>
            </a:r>
          </a:p>
          <a:p>
            <a:pPr lvl="1"/>
            <a:r>
              <a:rPr lang="en-US" dirty="0" smtClean="0"/>
              <a:t>Sketches folder</a:t>
            </a:r>
          </a:p>
          <a:p>
            <a:pPr lvl="1"/>
            <a:r>
              <a:rPr lang="en-US" dirty="0" err="1" smtClean="0"/>
              <a:t>Adafruit</a:t>
            </a:r>
            <a:r>
              <a:rPr lang="en-US" dirty="0" smtClean="0"/>
              <a:t> Lesson Reference Material folder</a:t>
            </a:r>
          </a:p>
          <a:p>
            <a:pPr lvl="2"/>
            <a:r>
              <a:rPr lang="en-US" dirty="0"/>
              <a:t> </a:t>
            </a:r>
            <a:r>
              <a:rPr lang="en-US" dirty="0" smtClean="0"/>
              <a:t>contains PDFs, as </a:t>
            </a:r>
            <a:r>
              <a:rPr lang="en-US" dirty="0"/>
              <a:t>well as original </a:t>
            </a:r>
            <a:r>
              <a:rPr lang="en-US" dirty="0" err="1"/>
              <a:t>Adafruit</a:t>
            </a:r>
            <a:r>
              <a:rPr lang="en-US" dirty="0"/>
              <a:t> ones for </a:t>
            </a:r>
            <a:r>
              <a:rPr lang="en-US" dirty="0" smtClean="0"/>
              <a:t>lessons we modified, schematics, and other dark secrets</a:t>
            </a:r>
            <a:endParaRPr lang="en-US" dirty="0"/>
          </a:p>
          <a:p>
            <a:pPr lvl="1"/>
            <a:endParaRPr lang="en-US" dirty="0" smtClean="0"/>
          </a:p>
          <a:p>
            <a:r>
              <a:rPr lang="en-US" dirty="0" smtClean="0"/>
              <a:t>Arduino </a:t>
            </a:r>
            <a:r>
              <a:rPr lang="en-US" dirty="0"/>
              <a:t>IDE </a:t>
            </a:r>
            <a:r>
              <a:rPr lang="en-US" dirty="0" smtClean="0"/>
              <a:t>icon</a:t>
            </a:r>
          </a:p>
          <a:p>
            <a:r>
              <a:rPr lang="en-US" dirty="0" smtClean="0"/>
              <a:t>Arduino Projects folder</a:t>
            </a:r>
            <a:endParaRPr lang="en-US" dirty="0"/>
          </a:p>
          <a:p>
            <a:r>
              <a:rPr lang="en-US" dirty="0">
                <a:solidFill>
                  <a:schemeClr val="accent3">
                    <a:lumMod val="60000"/>
                    <a:lumOff val="40000"/>
                  </a:schemeClr>
                </a:solidFill>
              </a:rPr>
              <a:t>Arduino IDE </a:t>
            </a:r>
            <a:r>
              <a:rPr lang="en-US" dirty="0" smtClean="0">
                <a:solidFill>
                  <a:schemeClr val="accent3">
                    <a:lumMod val="60000"/>
                    <a:lumOff val="40000"/>
                  </a:schemeClr>
                </a:solidFill>
              </a:rPr>
              <a:t>folder</a:t>
            </a:r>
            <a:endParaRPr lang="en-US" dirty="0">
              <a:solidFill>
                <a:schemeClr val="accent3">
                  <a:lumMod val="60000"/>
                  <a:lumOff val="40000"/>
                </a:schemeClr>
              </a:solidFill>
            </a:endParaRPr>
          </a:p>
        </p:txBody>
      </p:sp>
    </p:spTree>
    <p:extLst>
      <p:ext uri="{BB962C8B-B14F-4D97-AF65-F5344CB8AC3E}">
        <p14:creationId xmlns:p14="http://schemas.microsoft.com/office/powerpoint/2010/main" val="2920796511"/>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0" y="0"/>
            <a:ext cx="8229600" cy="838200"/>
          </a:xfrm>
        </p:spPr>
        <p:txBody>
          <a:bodyPr/>
          <a:lstStyle/>
          <a:p>
            <a:r>
              <a:rPr lang="en-US" dirty="0" smtClean="0"/>
              <a:t>ElectroStatic</a:t>
            </a:r>
            <a:r>
              <a:rPr lang="en-US" baseline="0" dirty="0" smtClean="0"/>
              <a:t> Discharge </a:t>
            </a:r>
            <a:r>
              <a:rPr lang="en-US" sz="2000" baseline="0" dirty="0" smtClean="0"/>
              <a:t>(p1 of 4)</a:t>
            </a:r>
            <a:endParaRPr lang="en-US" sz="2000" dirty="0"/>
          </a:p>
        </p:txBody>
      </p:sp>
      <p:pic>
        <p:nvPicPr>
          <p:cNvPr id="74754" name="Picture 2" descr="http://image.slidesharecdn.com/electrostaticsensitivedevices-130701092644-phpapp01/95/slide-10-638.jpg?cb=13726888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507" y="968982"/>
            <a:ext cx="7227093" cy="54259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21506" y="6044625"/>
            <a:ext cx="6769893" cy="584775"/>
          </a:xfrm>
          <a:prstGeom prst="rect">
            <a:avLst/>
          </a:prstGeom>
          <a:noFill/>
        </p:spPr>
        <p:txBody>
          <a:bodyPr wrap="square" rtlCol="0">
            <a:spAutoFit/>
          </a:bodyPr>
          <a:lstStyle/>
          <a:p>
            <a:r>
              <a:rPr lang="en-US" sz="1600" dirty="0"/>
              <a:t>Slides courtesy </a:t>
            </a:r>
            <a:r>
              <a:rPr lang="en-US" sz="1600" dirty="0">
                <a:hlinkClick r:id="rId4"/>
              </a:rPr>
              <a:t>http://</a:t>
            </a:r>
            <a:r>
              <a:rPr lang="en-US" sz="1600" dirty="0" smtClean="0">
                <a:hlinkClick r:id="rId4"/>
              </a:rPr>
              <a:t>www.slideshare.net/lpapadop/electrostatic-sensitive-devices</a:t>
            </a:r>
            <a:r>
              <a:rPr lang="en-US" sz="1600" dirty="0" smtClean="0"/>
              <a:t>; found 3/6/2014 3:27 PM</a:t>
            </a:r>
            <a:endParaRPr lang="en-US" sz="1600" dirty="0"/>
          </a:p>
        </p:txBody>
      </p:sp>
    </p:spTree>
    <p:extLst>
      <p:ext uri="{BB962C8B-B14F-4D97-AF65-F5344CB8AC3E}">
        <p14:creationId xmlns:p14="http://schemas.microsoft.com/office/powerpoint/2010/main" val="292145206"/>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228600"/>
            <a:ext cx="8229600" cy="984250"/>
          </a:xfrm>
        </p:spPr>
        <p:txBody>
          <a:bodyPr/>
          <a:lstStyle/>
          <a:p>
            <a:r>
              <a:rPr lang="en-US" dirty="0" smtClean="0"/>
              <a:t>ElectroStatic Discharge </a:t>
            </a:r>
            <a:r>
              <a:rPr lang="en-US" sz="2000" dirty="0" smtClean="0"/>
              <a:t>(p2 of 4)</a:t>
            </a:r>
          </a:p>
          <a:p>
            <a:endParaRPr lang="en-US" dirty="0"/>
          </a:p>
        </p:txBody>
      </p:sp>
      <p:pic>
        <p:nvPicPr>
          <p:cNvPr id="71682" name="Picture 2" descr="http://image.slidesharecdn.com/electrostaticsensitivedevices-130701092644-phpapp01/95/slide-2-638.jpg?cb=13726888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28819"/>
            <a:ext cx="7459118" cy="5600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494336"/>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0" y="158750"/>
            <a:ext cx="8229600" cy="984250"/>
          </a:xfrm>
        </p:spPr>
        <p:txBody>
          <a:bodyPr/>
          <a:lstStyle/>
          <a:p>
            <a:r>
              <a:rPr lang="en-US" dirty="0" smtClean="0"/>
              <a:t>ElectroStatic Discharge </a:t>
            </a:r>
            <a:r>
              <a:rPr lang="en-US" sz="2000" dirty="0" smtClean="0"/>
              <a:t>(p3 of 4)</a:t>
            </a:r>
          </a:p>
          <a:p>
            <a:endParaRPr lang="en-US" dirty="0"/>
          </a:p>
        </p:txBody>
      </p:sp>
      <p:sp>
        <p:nvSpPr>
          <p:cNvPr id="4" name="Rectangle 3"/>
          <p:cNvSpPr/>
          <p:nvPr/>
        </p:nvSpPr>
        <p:spPr bwMode="auto">
          <a:xfrm>
            <a:off x="1219200" y="1981200"/>
            <a:ext cx="2743200" cy="685800"/>
          </a:xfrm>
          <a:prstGeom prst="rect">
            <a:avLst/>
          </a:prstGeom>
          <a:solidFill>
            <a:schemeClr val="bg1">
              <a:lumMod val="85000"/>
              <a:alpha val="52000"/>
            </a:schemeClr>
          </a:solidFill>
          <a:ln w="9525" cap="flat" cmpd="sng" algn="ctr">
            <a:noFill/>
            <a:prstDash val="solid"/>
            <a:round/>
            <a:headEnd type="none" w="med" len="med"/>
            <a:tailEnd type="none" w="med" len="med"/>
          </a:ln>
          <a:effectLst/>
        </p:spPr>
        <p:txBody>
          <a:bodyPr vert="horz" wrap="square" lIns="4572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72706" name="Picture 2" descr="http://image.slidesharecdn.com/electrostaticsensitivedevices-130701092644-phpapp01/95/slide-3-638.jpg?cb=13726888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65637"/>
            <a:ext cx="7543800" cy="5663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183338"/>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http://image.slidesharecdn.com/electrostaticsensitivedevices-130701092644-phpapp01/95/slide-6-638.jpg?cb=13726888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914400"/>
            <a:ext cx="7541930" cy="566235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idx="4294967295"/>
          </p:nvPr>
        </p:nvSpPr>
        <p:spPr>
          <a:xfrm>
            <a:off x="0" y="76200"/>
            <a:ext cx="8229600" cy="984250"/>
          </a:xfrm>
        </p:spPr>
        <p:txBody>
          <a:bodyPr/>
          <a:lstStyle/>
          <a:p>
            <a:r>
              <a:rPr lang="en-US" dirty="0" smtClean="0"/>
              <a:t>ElectroStatic Discharge </a:t>
            </a:r>
            <a:r>
              <a:rPr lang="en-US" sz="2000" dirty="0" smtClean="0"/>
              <a:t>(p4 of 4)</a:t>
            </a:r>
          </a:p>
          <a:p>
            <a:endParaRPr lang="en-US" dirty="0"/>
          </a:p>
        </p:txBody>
      </p:sp>
      <p:sp>
        <p:nvSpPr>
          <p:cNvPr id="4" name="Rectangle 3"/>
          <p:cNvSpPr/>
          <p:nvPr/>
        </p:nvSpPr>
        <p:spPr bwMode="auto">
          <a:xfrm>
            <a:off x="949711" y="1828800"/>
            <a:ext cx="5760651" cy="762000"/>
          </a:xfrm>
          <a:prstGeom prst="rect">
            <a:avLst/>
          </a:prstGeom>
          <a:solidFill>
            <a:schemeClr val="bg1">
              <a:lumMod val="85000"/>
              <a:alpha val="52000"/>
            </a:schemeClr>
          </a:solidFill>
          <a:ln w="9525" cap="flat" cmpd="sng" algn="ctr">
            <a:noFill/>
            <a:prstDash val="solid"/>
            <a:round/>
            <a:headEnd type="none" w="med" len="med"/>
            <a:tailEnd type="none" w="med" len="med"/>
          </a:ln>
          <a:effectLst/>
        </p:spPr>
        <p:txBody>
          <a:bodyPr vert="horz" wrap="square" lIns="4572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737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711" y="3124200"/>
            <a:ext cx="57975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99958" y="6251230"/>
            <a:ext cx="5753242" cy="307777"/>
          </a:xfrm>
          <a:prstGeom prst="rect">
            <a:avLst/>
          </a:prstGeom>
          <a:solidFill>
            <a:schemeClr val="accent6">
              <a:lumMod val="20000"/>
              <a:lumOff val="80000"/>
            </a:schemeClr>
          </a:solidFill>
        </p:spPr>
        <p:txBody>
          <a:bodyPr wrap="none" rtlCol="0">
            <a:spAutoFit/>
          </a:bodyPr>
          <a:lstStyle/>
          <a:p>
            <a:r>
              <a:rPr lang="en-US" sz="1400" dirty="0"/>
              <a:t>More </a:t>
            </a:r>
            <a:r>
              <a:rPr lang="en-US" sz="1400" dirty="0" smtClean="0"/>
              <a:t>at http</a:t>
            </a:r>
            <a:r>
              <a:rPr lang="en-US" sz="1400" dirty="0"/>
              <a:t>://www.ruggedcircuits.com/10-ways-to-destroy-an-arduino </a:t>
            </a:r>
          </a:p>
        </p:txBody>
      </p:sp>
    </p:spTree>
    <p:extLst>
      <p:ext uri="{BB962C8B-B14F-4D97-AF65-F5344CB8AC3E}">
        <p14:creationId xmlns:p14="http://schemas.microsoft.com/office/powerpoint/2010/main" val="3945927598"/>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 – LED – Schematic</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200" y="3152774"/>
            <a:ext cx="8599642"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0722656"/>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6 – Digital Inputs</a:t>
            </a:r>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590800"/>
            <a:ext cx="5334000" cy="3716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4245033"/>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Wired Network Information</a:t>
            </a:r>
            <a:endParaRPr lang="en-US" dirty="0"/>
          </a:p>
        </p:txBody>
      </p:sp>
      <p:sp>
        <p:nvSpPr>
          <p:cNvPr id="3" name="Content Placeholder 2"/>
          <p:cNvSpPr>
            <a:spLocks noGrp="1"/>
          </p:cNvSpPr>
          <p:nvPr>
            <p:ph idx="1"/>
          </p:nvPr>
        </p:nvSpPr>
        <p:spPr/>
        <p:txBody>
          <a:bodyPr/>
          <a:lstStyle/>
          <a:p>
            <a:r>
              <a:rPr lang="en-US" dirty="0" smtClean="0"/>
              <a:t>There are network cables hanging from the ceiling.  </a:t>
            </a:r>
          </a:p>
          <a:p>
            <a:r>
              <a:rPr lang="en-US" dirty="0" smtClean="0"/>
              <a:t>Each </a:t>
            </a:r>
            <a:r>
              <a:rPr lang="en-US" dirty="0"/>
              <a:t>of the jacks </a:t>
            </a:r>
            <a:r>
              <a:rPr lang="en-US" dirty="0" smtClean="0"/>
              <a:t>has </a:t>
            </a:r>
            <a:r>
              <a:rPr lang="en-US" dirty="0"/>
              <a:t>a </a:t>
            </a:r>
            <a:r>
              <a:rPr lang="en-US" dirty="0">
                <a:solidFill>
                  <a:schemeClr val="tx2"/>
                </a:solidFill>
              </a:rPr>
              <a:t>green port</a:t>
            </a:r>
            <a:r>
              <a:rPr lang="en-US" dirty="0"/>
              <a:t>, which connects to </a:t>
            </a:r>
            <a:r>
              <a:rPr lang="en-US" dirty="0" smtClean="0"/>
              <a:t>APLNIS and </a:t>
            </a:r>
            <a:r>
              <a:rPr lang="en-US" dirty="0"/>
              <a:t>a yellow port, which connects to the DMZ</a:t>
            </a:r>
            <a:r>
              <a:rPr lang="en-US" dirty="0" smtClean="0"/>
              <a:t>.</a:t>
            </a:r>
          </a:p>
          <a:p>
            <a:r>
              <a:rPr lang="en-US" dirty="0" smtClean="0"/>
              <a:t>If you brought your own laptop, you will know which network it should be connected to.</a:t>
            </a:r>
          </a:p>
          <a:p>
            <a:r>
              <a:rPr lang="en-US" dirty="0" smtClean="0"/>
              <a:t>If you were supplied with a laptop, that laptop cannot be connected to APLNIS.  You can connect it to the DMZ.</a:t>
            </a:r>
            <a:endParaRPr lang="en-US" dirty="0"/>
          </a:p>
        </p:txBody>
      </p:sp>
    </p:spTree>
    <p:extLst>
      <p:ext uri="{BB962C8B-B14F-4D97-AF65-F5344CB8AC3E}">
        <p14:creationId xmlns:p14="http://schemas.microsoft.com/office/powerpoint/2010/main" val="2150321572"/>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Wireless Information</a:t>
            </a:r>
            <a:r>
              <a:rPr lang="en-US" dirty="0"/>
              <a:t>: Instructor-provided laptops</a:t>
            </a:r>
          </a:p>
        </p:txBody>
      </p:sp>
      <p:sp>
        <p:nvSpPr>
          <p:cNvPr id="3" name="Content Placeholder 2"/>
          <p:cNvSpPr>
            <a:spLocks noGrp="1"/>
          </p:cNvSpPr>
          <p:nvPr>
            <p:ph idx="1"/>
          </p:nvPr>
        </p:nvSpPr>
        <p:spPr>
          <a:xfrm>
            <a:off x="69604" y="1066800"/>
            <a:ext cx="8228542" cy="4783998"/>
          </a:xfrm>
        </p:spPr>
        <p:txBody>
          <a:bodyPr/>
          <a:lstStyle/>
          <a:p>
            <a:r>
              <a:rPr lang="en-US" dirty="0"/>
              <a:t>T</a:t>
            </a:r>
            <a:r>
              <a:rPr lang="en-US" dirty="0" smtClean="0"/>
              <a:t>o </a:t>
            </a:r>
            <a:r>
              <a:rPr lang="en-US" dirty="0"/>
              <a:t>log onto the guest network (</a:t>
            </a:r>
            <a:r>
              <a:rPr lang="en-US" dirty="0" smtClean="0"/>
              <a:t>JHUAPL-Guest) </a:t>
            </a:r>
            <a:r>
              <a:rPr lang="en-US" dirty="0"/>
              <a:t>, open Firefox (or </a:t>
            </a:r>
            <a:r>
              <a:rPr lang="en-US" dirty="0" smtClean="0"/>
              <a:t>IE):</a:t>
            </a:r>
            <a:endParaRPr lang="en-US" dirty="0"/>
          </a:p>
          <a:p>
            <a:pPr lvl="1"/>
            <a:r>
              <a:rPr lang="en-US" dirty="0" smtClean="0"/>
              <a:t>Type in google.com</a:t>
            </a:r>
          </a:p>
          <a:p>
            <a:pPr lvl="1"/>
            <a:r>
              <a:rPr lang="en-US" dirty="0" smtClean="0"/>
              <a:t>1st </a:t>
            </a:r>
            <a:r>
              <a:rPr lang="en-US" dirty="0"/>
              <a:t>screen: network access control page</a:t>
            </a:r>
          </a:p>
          <a:p>
            <a:pPr lvl="1"/>
            <a:r>
              <a:rPr lang="en-US" dirty="0"/>
              <a:t>click on </a:t>
            </a:r>
            <a:r>
              <a:rPr lang="en-US" dirty="0" smtClean="0"/>
              <a:t>5-2-1 login (even though it says “JHU/APL Employees with personal wireless devices”)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3875" y="4038600"/>
            <a:ext cx="4501867" cy="25323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048000"/>
            <a:ext cx="4501867" cy="2532300"/>
          </a:xfrm>
          <a:prstGeom prst="rect">
            <a:avLst/>
          </a:prstGeom>
        </p:spPr>
      </p:pic>
    </p:spTree>
    <p:extLst>
      <p:ext uri="{BB962C8B-B14F-4D97-AF65-F5344CB8AC3E}">
        <p14:creationId xmlns:p14="http://schemas.microsoft.com/office/powerpoint/2010/main" val="317780038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dirty="0" smtClean="0"/>
              <a:t>Materials</a:t>
            </a:r>
            <a:endParaRPr lang="en-US" dirty="0"/>
          </a:p>
        </p:txBody>
      </p:sp>
      <p:sp>
        <p:nvSpPr>
          <p:cNvPr id="84995" name="Rectangle 3"/>
          <p:cNvSpPr>
            <a:spLocks noGrp="1" noChangeArrowheads="1"/>
          </p:cNvSpPr>
          <p:nvPr>
            <p:ph idx="1"/>
          </p:nvPr>
        </p:nvSpPr>
        <p:spPr/>
        <p:txBody>
          <a:bodyPr>
            <a:normAutofit fontScale="92500" lnSpcReduction="20000"/>
          </a:bodyPr>
          <a:lstStyle/>
          <a:p>
            <a:r>
              <a:rPr lang="en-US" dirty="0" smtClean="0"/>
              <a:t>Tangibles</a:t>
            </a:r>
          </a:p>
          <a:p>
            <a:pPr lvl="1">
              <a:buFont typeface="Wingdings" panose="05000000000000000000" pitchFamily="2" charset="2"/>
              <a:buChar char="Ø"/>
            </a:pPr>
            <a:r>
              <a:rPr lang="en-US" dirty="0" smtClean="0">
                <a:sym typeface="Wingdings" panose="05000000000000000000" pitchFamily="2" charset="2"/>
              </a:rPr>
              <a:t> </a:t>
            </a:r>
            <a:r>
              <a:rPr lang="en-US" dirty="0">
                <a:sym typeface="Wingdings" panose="05000000000000000000" pitchFamily="2" charset="2"/>
              </a:rPr>
              <a:t>Teaching / Lab Assistants</a:t>
            </a:r>
          </a:p>
          <a:p>
            <a:pPr lvl="1">
              <a:buFont typeface="Wingdings" panose="05000000000000000000" pitchFamily="2" charset="2"/>
              <a:buChar char="Ø"/>
            </a:pPr>
            <a:r>
              <a:rPr lang="en-US" dirty="0" smtClean="0"/>
              <a:t>Computer with Integrated Development Environment (IDE) and power for Arduino board.</a:t>
            </a:r>
          </a:p>
          <a:p>
            <a:pPr lvl="1"/>
            <a:r>
              <a:rPr lang="en-US" dirty="0" smtClean="0"/>
              <a:t>Arduino Uno R3 board </a:t>
            </a:r>
          </a:p>
          <a:p>
            <a:pPr lvl="1"/>
            <a:r>
              <a:rPr lang="en-US" dirty="0" smtClean="0"/>
              <a:t>Sunfounder Kit of electronic parts</a:t>
            </a:r>
          </a:p>
          <a:p>
            <a:pPr lvl="1"/>
            <a:r>
              <a:rPr lang="en-US" dirty="0"/>
              <a:t>USB </a:t>
            </a:r>
            <a:r>
              <a:rPr lang="en-US" dirty="0" smtClean="0"/>
              <a:t>cable</a:t>
            </a:r>
            <a:r>
              <a:rPr lang="en-US" dirty="0"/>
              <a:t> </a:t>
            </a:r>
            <a:r>
              <a:rPr lang="en-US" dirty="0" smtClean="0"/>
              <a:t>(in Sunfounder Kit)</a:t>
            </a:r>
          </a:p>
          <a:p>
            <a:pPr lvl="1"/>
            <a:r>
              <a:rPr lang="en-US" dirty="0" smtClean="0">
                <a:sym typeface="Wingdings" panose="05000000000000000000" pitchFamily="2" charset="2"/>
              </a:rPr>
              <a:t>Hemostats for handling small parts</a:t>
            </a:r>
          </a:p>
          <a:p>
            <a:pPr lvl="1"/>
            <a:r>
              <a:rPr lang="en-US" dirty="0" smtClean="0">
                <a:sym typeface="Wingdings" panose="05000000000000000000" pitchFamily="2" charset="2"/>
              </a:rPr>
              <a:t>Salmon-colored anti-static pad</a:t>
            </a:r>
            <a:endParaRPr lang="en-US" dirty="0" smtClean="0"/>
          </a:p>
          <a:p>
            <a:r>
              <a:rPr lang="en-US" dirty="0" smtClean="0"/>
              <a:t>Intangibles</a:t>
            </a:r>
          </a:p>
          <a:p>
            <a:pPr lvl="1"/>
            <a:r>
              <a:rPr lang="en-US" dirty="0" smtClean="0"/>
              <a:t>Instructor-provided laptops: Lessons </a:t>
            </a:r>
            <a:r>
              <a:rPr lang="en-US" dirty="0"/>
              <a:t>and code </a:t>
            </a:r>
            <a:r>
              <a:rPr lang="en-US" dirty="0" smtClean="0"/>
              <a:t>are on your laptop</a:t>
            </a:r>
          </a:p>
          <a:p>
            <a:pPr lvl="1"/>
            <a:r>
              <a:rPr lang="en-US" dirty="0" smtClean="0"/>
              <a:t>Student-provided </a:t>
            </a:r>
            <a:r>
              <a:rPr lang="en-US" dirty="0"/>
              <a:t>laptops: Lessons and code </a:t>
            </a:r>
            <a:r>
              <a:rPr lang="en-US" dirty="0" smtClean="0"/>
              <a:t>were emailed to you</a:t>
            </a:r>
          </a:p>
          <a:p>
            <a:pPr lvl="1"/>
            <a:r>
              <a:rPr lang="en-US" dirty="0" smtClean="0"/>
              <a:t>Lessons and code are also on SharePoint</a:t>
            </a:r>
          </a:p>
          <a:p>
            <a:pPr lvl="2"/>
            <a:r>
              <a:rPr lang="en-US" dirty="0" smtClean="0">
                <a:hlinkClick r:id="rId3"/>
              </a:rPr>
              <a:t>https://aplworks/caig/ls/ArduinoIGMay2014/Main%20Track%202014%20Spring/Forms/AllItems.aspx</a:t>
            </a:r>
            <a:endParaRPr lang="en-US" dirty="0" smtClean="0"/>
          </a:p>
          <a:p>
            <a:pPr lvl="1"/>
            <a:r>
              <a:rPr lang="en-US" dirty="0" smtClean="0"/>
              <a:t>Acknowledgement: all tutorials courtesy Adafruit, Inc. and written by Simon Monk</a:t>
            </a:r>
          </a:p>
          <a:p>
            <a:pPr lvl="2"/>
            <a:r>
              <a:rPr lang="en-US" dirty="0" smtClean="0"/>
              <a:t>Original full-length version of tutorials: </a:t>
            </a:r>
            <a:r>
              <a:rPr lang="en-US" dirty="0">
                <a:hlinkClick r:id="rId4"/>
              </a:rPr>
              <a:t>http://learn.adafruit.com/adafruit-arduino-lesson-</a:t>
            </a:r>
            <a:r>
              <a:rPr lang="en-US" dirty="0" smtClean="0">
                <a:hlinkClick r:id="rId4"/>
              </a:rPr>
              <a:t>*</a:t>
            </a:r>
            <a:r>
              <a:rPr lang="en-US" dirty="0" smtClean="0"/>
              <a:t> </a:t>
            </a:r>
          </a:p>
          <a:p>
            <a:endParaRPr lang="en-US" dirty="0" smtClean="0"/>
          </a:p>
        </p:txBody>
      </p:sp>
    </p:spTree>
    <p:extLst>
      <p:ext uri="{BB962C8B-B14F-4D97-AF65-F5344CB8AC3E}">
        <p14:creationId xmlns:p14="http://schemas.microsoft.com/office/powerpoint/2010/main" val="1751952164"/>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dirty="0" smtClean="0"/>
              <a:t>Sunfounder Kit Contents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990600"/>
            <a:ext cx="5562600" cy="5562600"/>
          </a:xfrm>
          <a:prstGeom prst="rect">
            <a:avLst/>
          </a:prstGeom>
        </p:spPr>
      </p:pic>
      <p:sp>
        <p:nvSpPr>
          <p:cNvPr id="5" name="TextBox 4"/>
          <p:cNvSpPr txBox="1"/>
          <p:nvPr/>
        </p:nvSpPr>
        <p:spPr>
          <a:xfrm>
            <a:off x="5285660" y="6322368"/>
            <a:ext cx="1047082" cy="276999"/>
          </a:xfrm>
          <a:prstGeom prst="rect">
            <a:avLst/>
          </a:prstGeom>
          <a:noFill/>
        </p:spPr>
        <p:txBody>
          <a:bodyPr wrap="none" rtlCol="0">
            <a:spAutoFit/>
          </a:bodyPr>
          <a:lstStyle/>
          <a:p>
            <a:r>
              <a:rPr lang="en-US" sz="1200" b="1" dirty="0" smtClean="0">
                <a:solidFill>
                  <a:schemeClr val="accent1">
                    <a:lumMod val="50000"/>
                  </a:schemeClr>
                </a:solidFill>
              </a:rPr>
              <a:t>Breadboard</a:t>
            </a:r>
            <a:endParaRPr lang="en-US" sz="1200" b="1" dirty="0">
              <a:solidFill>
                <a:schemeClr val="accent1">
                  <a:lumMod val="50000"/>
                </a:schemeClr>
              </a:solidFill>
            </a:endParaRPr>
          </a:p>
        </p:txBody>
      </p:sp>
      <p:sp>
        <p:nvSpPr>
          <p:cNvPr id="8" name="TextBox 7"/>
          <p:cNvSpPr txBox="1"/>
          <p:nvPr/>
        </p:nvSpPr>
        <p:spPr>
          <a:xfrm>
            <a:off x="5715597" y="4222923"/>
            <a:ext cx="1218603" cy="276999"/>
          </a:xfrm>
          <a:prstGeom prst="rect">
            <a:avLst/>
          </a:prstGeom>
          <a:noFill/>
        </p:spPr>
        <p:txBody>
          <a:bodyPr wrap="none" rtlCol="0">
            <a:spAutoFit/>
          </a:bodyPr>
          <a:lstStyle/>
          <a:p>
            <a:r>
              <a:rPr lang="en-US" sz="1200" b="1" dirty="0" smtClean="0">
                <a:solidFill>
                  <a:schemeClr val="accent1">
                    <a:lumMod val="50000"/>
                  </a:schemeClr>
                </a:solidFill>
              </a:rPr>
              <a:t>Potentiometer</a:t>
            </a:r>
            <a:endParaRPr lang="en-US" sz="1200" b="1" dirty="0">
              <a:solidFill>
                <a:schemeClr val="accent1">
                  <a:lumMod val="50000"/>
                </a:schemeClr>
              </a:solidFill>
            </a:endParaRPr>
          </a:p>
        </p:txBody>
      </p:sp>
      <p:sp>
        <p:nvSpPr>
          <p:cNvPr id="9" name="TextBox 8"/>
          <p:cNvSpPr txBox="1"/>
          <p:nvPr/>
        </p:nvSpPr>
        <p:spPr>
          <a:xfrm>
            <a:off x="6785063" y="4502496"/>
            <a:ext cx="766557" cy="276999"/>
          </a:xfrm>
          <a:prstGeom prst="rect">
            <a:avLst/>
          </a:prstGeom>
          <a:noFill/>
        </p:spPr>
        <p:txBody>
          <a:bodyPr wrap="none" rtlCol="0">
            <a:spAutoFit/>
          </a:bodyPr>
          <a:lstStyle/>
          <a:p>
            <a:r>
              <a:rPr lang="en-US" sz="1200" b="1" dirty="0" smtClean="0">
                <a:solidFill>
                  <a:schemeClr val="accent1">
                    <a:lumMod val="50000"/>
                  </a:schemeClr>
                </a:solidFill>
              </a:rPr>
              <a:t>Buttons</a:t>
            </a:r>
            <a:endParaRPr lang="en-US" sz="1200" b="1" dirty="0">
              <a:solidFill>
                <a:schemeClr val="accent1">
                  <a:lumMod val="50000"/>
                </a:schemeClr>
              </a:solidFill>
            </a:endParaRPr>
          </a:p>
        </p:txBody>
      </p:sp>
      <p:sp>
        <p:nvSpPr>
          <p:cNvPr id="10" name="TextBox 9"/>
          <p:cNvSpPr txBox="1"/>
          <p:nvPr/>
        </p:nvSpPr>
        <p:spPr>
          <a:xfrm>
            <a:off x="6590437" y="3656484"/>
            <a:ext cx="877163" cy="276999"/>
          </a:xfrm>
          <a:prstGeom prst="rect">
            <a:avLst/>
          </a:prstGeom>
          <a:noFill/>
        </p:spPr>
        <p:txBody>
          <a:bodyPr wrap="none" rtlCol="0">
            <a:spAutoFit/>
          </a:bodyPr>
          <a:lstStyle/>
          <a:p>
            <a:r>
              <a:rPr lang="en-US" sz="1200" b="1" dirty="0" smtClean="0">
                <a:solidFill>
                  <a:schemeClr val="accent1">
                    <a:lumMod val="50000"/>
                  </a:schemeClr>
                </a:solidFill>
              </a:rPr>
              <a:t>RGB LED</a:t>
            </a:r>
            <a:endParaRPr lang="en-US" sz="1200" b="1" dirty="0">
              <a:solidFill>
                <a:schemeClr val="accent1">
                  <a:lumMod val="50000"/>
                </a:schemeClr>
              </a:solidFill>
            </a:endParaRPr>
          </a:p>
        </p:txBody>
      </p:sp>
      <p:sp>
        <p:nvSpPr>
          <p:cNvPr id="16" name="TextBox 15"/>
          <p:cNvSpPr txBox="1"/>
          <p:nvPr/>
        </p:nvSpPr>
        <p:spPr>
          <a:xfrm>
            <a:off x="4085225" y="4267200"/>
            <a:ext cx="562975" cy="230832"/>
          </a:xfrm>
          <a:prstGeom prst="rect">
            <a:avLst/>
          </a:prstGeom>
          <a:noFill/>
        </p:spPr>
        <p:txBody>
          <a:bodyPr wrap="none" rtlCol="0">
            <a:spAutoFit/>
          </a:bodyPr>
          <a:lstStyle/>
          <a:p>
            <a:r>
              <a:rPr lang="en-US" sz="900" b="1" dirty="0" smtClean="0">
                <a:solidFill>
                  <a:schemeClr val="accent1">
                    <a:lumMod val="50000"/>
                  </a:schemeClr>
                </a:solidFill>
              </a:rPr>
              <a:t>Buzzer</a:t>
            </a:r>
            <a:endParaRPr lang="en-US" sz="900" b="1" dirty="0">
              <a:solidFill>
                <a:schemeClr val="accent1">
                  <a:lumMod val="50000"/>
                </a:schemeClr>
              </a:solidFill>
            </a:endParaRPr>
          </a:p>
        </p:txBody>
      </p:sp>
      <p:cxnSp>
        <p:nvCxnSpPr>
          <p:cNvPr id="17" name="Straight Arrow Connector 16"/>
          <p:cNvCxnSpPr>
            <a:stCxn id="16" idx="0"/>
          </p:cNvCxnSpPr>
          <p:nvPr/>
        </p:nvCxnSpPr>
        <p:spPr bwMode="auto">
          <a:xfrm flipH="1" flipV="1">
            <a:off x="4352425" y="4065496"/>
            <a:ext cx="14288" cy="201704"/>
          </a:xfrm>
          <a:prstGeom prst="straightConnector1">
            <a:avLst/>
          </a:prstGeom>
          <a:blipFill dpi="0" rotWithShape="0">
            <a:blip r:embed="rId4"/>
            <a:srcRect/>
            <a:stretch>
              <a:fillRect/>
            </a:stretch>
          </a:blipFill>
          <a:ln w="9525" cap="flat" cmpd="sng" algn="ctr">
            <a:solidFill>
              <a:schemeClr val="tx1"/>
            </a:solidFill>
            <a:prstDash val="solid"/>
            <a:round/>
            <a:headEnd type="none" w="med" len="med"/>
            <a:tailEnd type="arrow"/>
          </a:ln>
          <a:effectLst/>
        </p:spPr>
      </p:cxnSp>
      <p:sp>
        <p:nvSpPr>
          <p:cNvPr id="12" name="TextBox 11"/>
          <p:cNvSpPr txBox="1"/>
          <p:nvPr/>
        </p:nvSpPr>
        <p:spPr>
          <a:xfrm>
            <a:off x="790969" y="3990975"/>
            <a:ext cx="1175322" cy="276999"/>
          </a:xfrm>
          <a:prstGeom prst="rect">
            <a:avLst/>
          </a:prstGeom>
          <a:noFill/>
        </p:spPr>
        <p:txBody>
          <a:bodyPr wrap="none" rtlCol="0">
            <a:spAutoFit/>
          </a:bodyPr>
          <a:lstStyle/>
          <a:p>
            <a:r>
              <a:rPr lang="en-US" sz="1200" b="1" dirty="0" smtClean="0">
                <a:solidFill>
                  <a:schemeClr val="accent1">
                    <a:lumMod val="50000"/>
                  </a:schemeClr>
                </a:solidFill>
              </a:rPr>
              <a:t>Jumper wires</a:t>
            </a:r>
            <a:endParaRPr lang="en-US" sz="1200" b="1" dirty="0">
              <a:solidFill>
                <a:schemeClr val="accent1">
                  <a:lumMod val="50000"/>
                </a:schemeClr>
              </a:solidFill>
            </a:endParaRPr>
          </a:p>
        </p:txBody>
      </p:sp>
    </p:spTree>
    <p:extLst>
      <p:ext uri="{BB962C8B-B14F-4D97-AF65-F5344CB8AC3E}">
        <p14:creationId xmlns:p14="http://schemas.microsoft.com/office/powerpoint/2010/main" val="1937448842"/>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 Discharge (ESD)</a:t>
            </a:r>
            <a:endParaRPr lang="en-US" dirty="0"/>
          </a:p>
        </p:txBody>
      </p:sp>
      <p:sp>
        <p:nvSpPr>
          <p:cNvPr id="3" name="Content Placeholder 2"/>
          <p:cNvSpPr>
            <a:spLocks noGrp="1"/>
          </p:cNvSpPr>
          <p:nvPr>
            <p:ph idx="1"/>
          </p:nvPr>
        </p:nvSpPr>
        <p:spPr/>
        <p:txBody>
          <a:bodyPr/>
          <a:lstStyle/>
          <a:p>
            <a:r>
              <a:rPr lang="en-US" dirty="0" smtClean="0"/>
              <a:t>Be aware that you can build up static charge walking across a carpet, for example</a:t>
            </a:r>
          </a:p>
          <a:p>
            <a:r>
              <a:rPr lang="en-US" dirty="0" smtClean="0"/>
              <a:t>Ground yourself by touching a grounded surface before touching the electronic parts to save their life</a:t>
            </a:r>
          </a:p>
          <a:p>
            <a:r>
              <a:rPr lang="en-US" dirty="0" smtClean="0"/>
              <a:t>Recommendation:  Work with </a:t>
            </a:r>
            <a:r>
              <a:rPr lang="en-US" dirty="0"/>
              <a:t>Arduino and breadboard on the foam anti-static </a:t>
            </a:r>
            <a:r>
              <a:rPr lang="en-US" dirty="0" smtClean="0"/>
              <a:t>pad.</a:t>
            </a:r>
            <a:endParaRPr lang="en-US" dirty="0"/>
          </a:p>
        </p:txBody>
      </p:sp>
      <p:sp>
        <p:nvSpPr>
          <p:cNvPr id="7" name="Rectangle 6"/>
          <p:cNvSpPr/>
          <p:nvPr/>
        </p:nvSpPr>
        <p:spPr bwMode="auto">
          <a:xfrm>
            <a:off x="2438400" y="3581400"/>
            <a:ext cx="2819400" cy="1309598"/>
          </a:xfrm>
          <a:prstGeom prst="rect">
            <a:avLst/>
          </a:prstGeom>
          <a:noFill/>
          <a:ln w="25400" cap="flat" cmpd="sng" algn="ctr">
            <a:solidFill>
              <a:schemeClr val="tx1"/>
            </a:solidFill>
            <a:prstDash val="solid"/>
            <a:round/>
            <a:headEnd type="none" w="med" len="med"/>
            <a:tailEnd type="none" w="med" len="med"/>
          </a:ln>
          <a:effectLst/>
        </p:spPr>
        <p:txBody>
          <a:bodyPr vert="horz" wrap="square" lIns="4572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TextBox 7"/>
          <p:cNvSpPr txBox="1"/>
          <p:nvPr/>
        </p:nvSpPr>
        <p:spPr>
          <a:xfrm>
            <a:off x="2514600" y="3747998"/>
            <a:ext cx="2667000" cy="1015663"/>
          </a:xfrm>
          <a:prstGeom prst="rect">
            <a:avLst/>
          </a:prstGeom>
          <a:noFill/>
        </p:spPr>
        <p:txBody>
          <a:bodyPr wrap="square" rtlCol="0">
            <a:spAutoFit/>
          </a:bodyPr>
          <a:lstStyle/>
          <a:p>
            <a:r>
              <a:rPr lang="en-US" sz="2000" dirty="0" smtClean="0"/>
              <a:t>More </a:t>
            </a:r>
            <a:r>
              <a:rPr lang="en-US" sz="2000" dirty="0" smtClean="0">
                <a:hlinkClick r:id="rId3" action="ppaction://hlinksldjump"/>
              </a:rPr>
              <a:t>information</a:t>
            </a:r>
            <a:r>
              <a:rPr lang="en-US" sz="2000" dirty="0" smtClean="0"/>
              <a:t> available at the end of the slide set</a:t>
            </a:r>
            <a:endParaRPr lang="en-US" sz="2000" dirty="0"/>
          </a:p>
        </p:txBody>
      </p:sp>
    </p:spTree>
    <p:extLst>
      <p:ext uri="{BB962C8B-B14F-4D97-AF65-F5344CB8AC3E}">
        <p14:creationId xmlns:p14="http://schemas.microsoft.com/office/powerpoint/2010/main" val="940565403"/>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57162"/>
            <a:ext cx="8229600" cy="557212"/>
          </a:xfrm>
        </p:spPr>
        <p:txBody>
          <a:bodyPr/>
          <a:lstStyle/>
          <a:p>
            <a:r>
              <a:rPr lang="en-US" dirty="0" smtClean="0"/>
              <a:t>Lessons Covered</a:t>
            </a:r>
            <a:r>
              <a:rPr lang="en-US" baseline="30000" dirty="0" smtClean="0"/>
              <a:t>1</a:t>
            </a:r>
            <a:endParaRPr lang="en-US" baseline="30000" dirty="0"/>
          </a:p>
        </p:txBody>
      </p:sp>
      <p:graphicFrame>
        <p:nvGraphicFramePr>
          <p:cNvPr id="7" name="Object 6"/>
          <p:cNvGraphicFramePr>
            <a:graphicFrameLocks noChangeAspect="1"/>
          </p:cNvGraphicFramePr>
          <p:nvPr>
            <p:extLst>
              <p:ext uri="{D42A27DB-BD31-4B8C-83A1-F6EECF244321}">
                <p14:modId xmlns:p14="http://schemas.microsoft.com/office/powerpoint/2010/main" val="2173476479"/>
              </p:ext>
            </p:extLst>
          </p:nvPr>
        </p:nvGraphicFramePr>
        <p:xfrm>
          <a:off x="303957" y="1371600"/>
          <a:ext cx="7958980" cy="3957638"/>
        </p:xfrm>
        <a:graphic>
          <a:graphicData uri="http://schemas.openxmlformats.org/presentationml/2006/ole">
            <mc:AlternateContent xmlns:mc="http://schemas.openxmlformats.org/markup-compatibility/2006">
              <mc:Choice xmlns:v="urn:schemas-microsoft-com:vml" Requires="v">
                <p:oleObj spid="_x0000_s6243" name="Worksheet" r:id="rId5" imgW="3114633" imgH="1438290" progId="Excel.Sheet.12">
                  <p:embed/>
                </p:oleObj>
              </mc:Choice>
              <mc:Fallback>
                <p:oleObj name="Worksheet" r:id="rId5" imgW="3114633" imgH="1438290" progId="Excel.Sheet.12">
                  <p:embed/>
                  <p:pic>
                    <p:nvPicPr>
                      <p:cNvPr id="0" name=""/>
                      <p:cNvPicPr/>
                      <p:nvPr/>
                    </p:nvPicPr>
                    <p:blipFill>
                      <a:blip r:embed="rId6"/>
                      <a:stretch>
                        <a:fillRect/>
                      </a:stretch>
                    </p:blipFill>
                    <p:spPr>
                      <a:xfrm>
                        <a:off x="303957" y="1371600"/>
                        <a:ext cx="7958980" cy="3957638"/>
                      </a:xfrm>
                      <a:prstGeom prst="rect">
                        <a:avLst/>
                      </a:prstGeom>
                    </p:spPr>
                  </p:pic>
                </p:oleObj>
              </mc:Fallback>
            </mc:AlternateContent>
          </a:graphicData>
        </a:graphic>
      </p:graphicFrame>
      <p:sp>
        <p:nvSpPr>
          <p:cNvPr id="5" name="TextBox 4"/>
          <p:cNvSpPr txBox="1"/>
          <p:nvPr/>
        </p:nvSpPr>
        <p:spPr>
          <a:xfrm>
            <a:off x="152400" y="5710535"/>
            <a:ext cx="8686800" cy="461665"/>
          </a:xfrm>
          <a:prstGeom prst="rect">
            <a:avLst/>
          </a:prstGeom>
          <a:noFill/>
        </p:spPr>
        <p:txBody>
          <a:bodyPr wrap="square" rtlCol="0">
            <a:spAutoFit/>
          </a:bodyPr>
          <a:lstStyle/>
          <a:p>
            <a:pPr algn="just"/>
            <a:r>
              <a:rPr lang="en-US" sz="1200" dirty="0" smtClean="0"/>
              <a:t>1.  These lessons are from </a:t>
            </a:r>
            <a:r>
              <a:rPr lang="en-US" sz="1200" dirty="0"/>
              <a:t>Simon Monk’s Arduino Tutorials on </a:t>
            </a:r>
            <a:r>
              <a:rPr lang="en-US" sz="1200" dirty="0" smtClean="0"/>
              <a:t>Adafruit.com.  They are used with his permission and have been shared by Adafruit under a “Creative Commons” license.</a:t>
            </a:r>
            <a:endParaRPr lang="en-US" sz="1200" dirty="0"/>
          </a:p>
        </p:txBody>
      </p:sp>
      <p:sp>
        <p:nvSpPr>
          <p:cNvPr id="6" name="TextBox 5"/>
          <p:cNvSpPr txBox="1"/>
          <p:nvPr/>
        </p:nvSpPr>
        <p:spPr>
          <a:xfrm>
            <a:off x="152400" y="6167735"/>
            <a:ext cx="8686800" cy="461665"/>
          </a:xfrm>
          <a:prstGeom prst="rect">
            <a:avLst/>
          </a:prstGeom>
          <a:noFill/>
        </p:spPr>
        <p:txBody>
          <a:bodyPr wrap="square" rtlCol="0">
            <a:spAutoFit/>
          </a:bodyPr>
          <a:lstStyle/>
          <a:p>
            <a:pPr marL="0" indent="0" algn="just">
              <a:buNone/>
            </a:pPr>
            <a:r>
              <a:rPr lang="en-US" sz="1200" dirty="0"/>
              <a:t>2</a:t>
            </a:r>
            <a:r>
              <a:rPr lang="en-US" sz="1200" dirty="0" smtClean="0"/>
              <a:t>. These </a:t>
            </a:r>
            <a:r>
              <a:rPr lang="en-US" sz="1200" dirty="0"/>
              <a:t>lessons have been modified for APL use since they depend on the Lesson 4 breadboard setup which we’re omitting because of it’s complexity.</a:t>
            </a:r>
          </a:p>
        </p:txBody>
      </p:sp>
    </p:spTree>
    <p:extLst>
      <p:ext uri="{BB962C8B-B14F-4D97-AF65-F5344CB8AC3E}">
        <p14:creationId xmlns:p14="http://schemas.microsoft.com/office/powerpoint/2010/main" val="3544593870"/>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13-00039 presentation">
  <a:themeElements>
    <a:clrScheme name="APL Branding">
      <a:dk1>
        <a:sysClr val="windowText" lastClr="000000"/>
      </a:dk1>
      <a:lt1>
        <a:sysClr val="window" lastClr="FFFFFF"/>
      </a:lt1>
      <a:dk2>
        <a:srgbClr val="002463"/>
      </a:dk2>
      <a:lt2>
        <a:srgbClr val="EEECE1"/>
      </a:lt2>
      <a:accent1>
        <a:srgbClr val="2C6AC1"/>
      </a:accent1>
      <a:accent2>
        <a:srgbClr val="A0B9EF"/>
      </a:accent2>
      <a:accent3>
        <a:srgbClr val="8C8C8C"/>
      </a:accent3>
      <a:accent4>
        <a:srgbClr val="973505"/>
      </a:accent4>
      <a:accent5>
        <a:srgbClr val="D74C05"/>
      </a:accent5>
      <a:accent6>
        <a:srgbClr val="FD8D16"/>
      </a:accent6>
      <a:hlink>
        <a:srgbClr val="1F63BB"/>
      </a:hlink>
      <a:folHlink>
        <a:srgbClr val="6A346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60000"/>
            <a:lumOff val="40000"/>
          </a:schemeClr>
        </a:solidFill>
        <a:ln w="12700" cmpd="sng"/>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a:tailEnd type="none" w="med" len="lg"/>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7F49600833478F4E8884BBF7CAEEF1A0" ma:contentTypeVersion="0" ma:contentTypeDescription="Create a new document." ma:contentTypeScope="" ma:versionID="78dddd49adbceb87fdd085a060d8657a">
  <xsd:schema xmlns:xsd="http://www.w3.org/2001/XMLSchema" xmlns:xs="http://www.w3.org/2001/XMLSchema" xmlns:p="http://schemas.microsoft.com/office/2006/metadata/properties" xmlns:ns2="092212e6-97a4-41f1-a09a-09662726ab2d" targetNamespace="http://schemas.microsoft.com/office/2006/metadata/properties" ma:root="true" ma:fieldsID="c7d3e2c20326e0f5f87cccb595082ada" ns2:_="">
    <xsd:import namespace="092212e6-97a4-41f1-a09a-09662726ab2d"/>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2212e6-97a4-41f1-a09a-09662726ab2d"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092212e6-97a4-41f1-a09a-09662726ab2d">SCID3-496-492</_dlc_DocId>
    <_dlc_DocIdUrl xmlns="092212e6-97a4-41f1-a09a-09662726ab2d">
      <Url>https://aplworks/caig/ls/ArduinoIGMay2014/_layouts/DocIdRedir.aspx?ID=SCID3-496-492</Url>
      <Description>SCID3-496-492</Description>
    </_dlc_DocIdUrl>
  </documentManagement>
</p:properties>
</file>

<file path=customXml/itemProps1.xml><?xml version="1.0" encoding="utf-8"?>
<ds:datastoreItem xmlns:ds="http://schemas.openxmlformats.org/officeDocument/2006/customXml" ds:itemID="{60857679-50CE-41D7-B7A8-B57445FCD98C}">
  <ds:schemaRefs>
    <ds:schemaRef ds:uri="http://schemas.microsoft.com/sharepoint/events"/>
  </ds:schemaRefs>
</ds:datastoreItem>
</file>

<file path=customXml/itemProps2.xml><?xml version="1.0" encoding="utf-8"?>
<ds:datastoreItem xmlns:ds="http://schemas.openxmlformats.org/officeDocument/2006/customXml" ds:itemID="{39565403-846D-4481-B4C4-B4B264639D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2212e6-97a4-41f1-a09a-09662726ab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62939AA-469C-42AD-9E47-0B1B93DC5897}">
  <ds:schemaRefs>
    <ds:schemaRef ds:uri="http://schemas.microsoft.com/sharepoint/v3/contenttype/forms"/>
  </ds:schemaRefs>
</ds:datastoreItem>
</file>

<file path=customXml/itemProps4.xml><?xml version="1.0" encoding="utf-8"?>
<ds:datastoreItem xmlns:ds="http://schemas.openxmlformats.org/officeDocument/2006/customXml" ds:itemID="{A56D2201-D862-4F62-8AC0-DC8623B81BD0}">
  <ds:schemaRefs>
    <ds:schemaRef ds:uri="http://www.w3.org/XML/1998/namespace"/>
    <ds:schemaRef ds:uri="http://purl.org/dc/elements/1.1/"/>
    <ds:schemaRef ds:uri="http://purl.org/dc/term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092212e6-97a4-41f1-a09a-09662726ab2d"/>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APL_Template_Feb2014</Template>
  <TotalTime>37999</TotalTime>
  <Words>3134</Words>
  <Application>Microsoft Office PowerPoint</Application>
  <PresentationFormat>On-screen Show (4:3)</PresentationFormat>
  <Paragraphs>404</Paragraphs>
  <Slides>35</Slides>
  <Notes>26</Notes>
  <HiddenSlides>1</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37" baseType="lpstr">
      <vt:lpstr>13-00039 presentation</vt:lpstr>
      <vt:lpstr>Worksheet</vt:lpstr>
      <vt:lpstr>Arduino Course Spring 2014 Arduino 101</vt:lpstr>
      <vt:lpstr>Overview</vt:lpstr>
      <vt:lpstr>Arduino Course Material</vt:lpstr>
      <vt:lpstr>Wired Network Information</vt:lpstr>
      <vt:lpstr>Wireless Information: Instructor-provided laptops</vt:lpstr>
      <vt:lpstr>Materials</vt:lpstr>
      <vt:lpstr>Sunfounder Kit Contents</vt:lpstr>
      <vt:lpstr>ElectroStatic Discharge (ESD)</vt:lpstr>
      <vt:lpstr>Lessons Covered1</vt:lpstr>
      <vt:lpstr>Lesson Workflow</vt:lpstr>
      <vt:lpstr>Lesson 0 - Getting Started</vt:lpstr>
      <vt:lpstr>Lesson 0, continued</vt:lpstr>
      <vt:lpstr>Lesson 1 - Blink</vt:lpstr>
      <vt:lpstr>Lesson 1 –Blink, Continued</vt:lpstr>
      <vt:lpstr>Lesson 2 -LEDs and Resistors</vt:lpstr>
      <vt:lpstr>Lesson 2 - Resistors in Sunfounder Kit</vt:lpstr>
      <vt:lpstr>Lesson 2 – LEDs – Part 1</vt:lpstr>
      <vt:lpstr>Lesson 2 – LED – Part 2</vt:lpstr>
      <vt:lpstr>Lesson 3 – RGB LEDs</vt:lpstr>
      <vt:lpstr>Lesson 5 – Serial Monitor (Modified)</vt:lpstr>
      <vt:lpstr>Lesson 6 – Digital Inputs</vt:lpstr>
      <vt:lpstr>Lesson 8 - Analog Input (Modified)</vt:lpstr>
      <vt:lpstr>Lesson 9 – Sensing Light</vt:lpstr>
      <vt:lpstr>Lesson 10 – Making Sounds</vt:lpstr>
      <vt:lpstr>Lesson 14 – Servo Motors – Part A: Sweep</vt:lpstr>
      <vt:lpstr>Lesson 14 – Servo Motors – Part B: Knob</vt:lpstr>
      <vt:lpstr>Summary</vt:lpstr>
      <vt:lpstr>Appendix</vt:lpstr>
      <vt:lpstr>Caveats/Gotchas </vt:lpstr>
      <vt:lpstr>ElectroStatic Discharge (p1 of 4)</vt:lpstr>
      <vt:lpstr>ElectroStatic Discharge (p2 of 4) </vt:lpstr>
      <vt:lpstr>ElectroStatic Discharge (p3 of 4) </vt:lpstr>
      <vt:lpstr>ElectroStatic Discharge (p4 of 4) </vt:lpstr>
      <vt:lpstr>Lesson 2 – LED – Schematic</vt:lpstr>
      <vt:lpstr>Lesson 6 – Digital Inputs</vt:lpstr>
    </vt:vector>
  </TitlesOfParts>
  <Company>JHUAPL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ArduinoCourseTKEv2</dc:title>
  <dc:creator>Mars Gralia</dc:creator>
  <cp:lastModifiedBy>Tara K Echlin</cp:lastModifiedBy>
  <cp:revision>354</cp:revision>
  <dcterms:created xsi:type="dcterms:W3CDTF">2009-01-31T20:23:27Z</dcterms:created>
  <dcterms:modified xsi:type="dcterms:W3CDTF">2014-05-11T23:15:20Z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0x0101007F49600833478F4E8884BBF7CAEEF1A0</vt:lpwstr>
  </property>
  <property fmtid="{D5CDD505-2E9C-101B-9397-08002B2CF9AE}" pid="3" name="_dlc_DocIdItemGuid">
    <vt:lpwstr>ba842a5b-be8c-4155-a56b-d2206124cc95</vt:lpwstr>
  </property>
  <property fmtid="{D5CDD505-2E9C-101B-9397-08002B2CF9AE}" pid="4" name="DLCPolicyLabelLock">
    <vt:lpwstr/>
  </property>
  <property fmtid="{D5CDD505-2E9C-101B-9397-08002B2CF9AE}" pid="5" name="DLCPolicyLabelValue">
    <vt:lpwstr>0.1</vt:lpwstr>
  </property>
  <property fmtid="{D5CDD505-2E9C-101B-9397-08002B2CF9AE}" pid="6" name="DLCPolicyLabelClientValue">
    <vt:lpwstr/>
  </property>
</Properties>
</file>